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Brygada 1918" panose="020B0604020202020204" charset="0"/>
      <p:regular r:id="rId14"/>
    </p:embeddedFont>
    <p:embeddedFont>
      <p:font typeface="Brygada 1918 Semi Bold" panose="020B0604020202020204" charset="0"/>
      <p:regular r:id="rId15"/>
    </p:embeddedFont>
    <p:embeddedFont>
      <p:font typeface="Calibri" panose="020F050202020403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B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10"/>
  </p:normalViewPr>
  <p:slideViewPr>
    <p:cSldViewPr snapToGrid="0" snapToObjects="1">
      <p:cViewPr varScale="1">
        <p:scale>
          <a:sx n="72" d="100"/>
          <a:sy n="72" d="100"/>
        </p:scale>
        <p:origin x="50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827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svg"/><Relationship Id="rId5" Type="http://schemas.openxmlformats.org/officeDocument/2006/relationships/image" Target="../media/image7.sv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sv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sv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518648"/>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SafeRoute: Your Intelligent Guide to Safety During Natural Calamities</a:t>
            </a:r>
            <a:endParaRPr lang="en-US" sz="4450" dirty="0"/>
          </a:p>
        </p:txBody>
      </p:sp>
      <p:sp>
        <p:nvSpPr>
          <p:cNvPr id="4" name="Text 1"/>
          <p:cNvSpPr/>
          <p:nvPr/>
        </p:nvSpPr>
        <p:spPr>
          <a:xfrm>
            <a:off x="6280190" y="498514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Empowering individuals in India with real-time risk assessment and personalized, safe evacuation routes during floods and earthquakes.</a:t>
            </a:r>
            <a:endParaRPr lang="en-US" sz="1750" dirty="0"/>
          </a:p>
        </p:txBody>
      </p:sp>
      <p:sp>
        <p:nvSpPr>
          <p:cNvPr id="5" name="Rectangle 4">
            <a:extLst>
              <a:ext uri="{FF2B5EF4-FFF2-40B4-BE49-F238E27FC236}">
                <a16:creationId xmlns:a16="http://schemas.microsoft.com/office/drawing/2014/main" id="{49867967-D7E2-4487-B4C3-43E8A71B3F58}"/>
              </a:ext>
            </a:extLst>
          </p:cNvPr>
          <p:cNvSpPr/>
          <p:nvPr/>
        </p:nvSpPr>
        <p:spPr>
          <a:xfrm>
            <a:off x="12876028" y="7783033"/>
            <a:ext cx="1637414" cy="350874"/>
          </a:xfrm>
          <a:prstGeom prst="rect">
            <a:avLst/>
          </a:prstGeom>
          <a:solidFill>
            <a:srgbClr val="F6EBD4"/>
          </a:solidFill>
          <a:ln>
            <a:solidFill>
              <a:srgbClr val="F6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566016"/>
            <a:ext cx="11398568" cy="566976"/>
          </a:xfrm>
          <a:prstGeom prst="rect">
            <a:avLst/>
          </a:prstGeom>
          <a:noFill/>
          <a:ln/>
        </p:spPr>
        <p:txBody>
          <a:bodyPr wrap="none" lIns="0" tIns="0" rIns="0" bIns="0" rtlCol="0" anchor="t"/>
          <a:lstStyle/>
          <a:p>
            <a:pPr marL="0" indent="0" algn="l">
              <a:lnSpc>
                <a:spcPts val="4450"/>
              </a:lnSpc>
              <a:buNone/>
            </a:pPr>
            <a:r>
              <a:rPr lang="en-US" sz="3550" dirty="0">
                <a:solidFill>
                  <a:srgbClr val="403011"/>
                </a:solidFill>
                <a:latin typeface="Brygada 1918 Semi Bold" pitchFamily="34" charset="0"/>
                <a:ea typeface="Brygada 1918 Semi Bold" pitchFamily="34" charset="-122"/>
                <a:cs typeface="Brygada 1918 Semi Bold" pitchFamily="34" charset="-120"/>
              </a:rPr>
              <a:t>User Flow: Interactive Display for Informed Decisions</a:t>
            </a:r>
            <a:endParaRPr lang="en-US" sz="3550" dirty="0"/>
          </a:p>
        </p:txBody>
      </p:sp>
      <p:sp>
        <p:nvSpPr>
          <p:cNvPr id="3" name="Text 1"/>
          <p:cNvSpPr/>
          <p:nvPr/>
        </p:nvSpPr>
        <p:spPr>
          <a:xfrm>
            <a:off x="793790" y="1421606"/>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The SafeRoute frontend provides a comprehensive and intuitive display, ensuring users have all necessary information at their fingertips during a crisis:</a:t>
            </a:r>
            <a:endParaRPr lang="en-US" sz="1750" dirty="0"/>
          </a:p>
        </p:txBody>
      </p:sp>
      <p:sp>
        <p:nvSpPr>
          <p:cNvPr id="4" name="Text 2"/>
          <p:cNvSpPr/>
          <p:nvPr/>
        </p:nvSpPr>
        <p:spPr>
          <a:xfrm>
            <a:off x="889483" y="282371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3011"/>
                </a:solidFill>
                <a:latin typeface="Brygada 1918" pitchFamily="34" charset="0"/>
                <a:ea typeface="Brygada 1918" pitchFamily="34" charset="-122"/>
                <a:cs typeface="Brygada 1918" pitchFamily="34" charset="-120"/>
              </a:rPr>
              <a:t>Clear risk level and potential disaster type, allowing for immediate understanding of the threat.</a:t>
            </a:r>
            <a:endParaRPr lang="en-US" sz="1750" dirty="0"/>
          </a:p>
        </p:txBody>
      </p:sp>
      <p:sp>
        <p:nvSpPr>
          <p:cNvPr id="5" name="Text 3"/>
          <p:cNvSpPr/>
          <p:nvPr/>
        </p:nvSpPr>
        <p:spPr>
          <a:xfrm>
            <a:off x="889482" y="3656684"/>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3011"/>
                </a:solidFill>
                <a:latin typeface="Brygada 1918" pitchFamily="34" charset="0"/>
                <a:ea typeface="Brygada 1918" pitchFamily="34" charset="-122"/>
                <a:cs typeface="Brygada 1918" pitchFamily="34" charset="-120"/>
              </a:rPr>
              <a:t>An interactive map prominently featuring the user's location, the nearest safe evacuation center, and the personalized, dynamic safe route.</a:t>
            </a:r>
            <a:endParaRPr lang="en-US" sz="1750" dirty="0"/>
          </a:p>
        </p:txBody>
      </p:sp>
      <p:sp>
        <p:nvSpPr>
          <p:cNvPr id="6" name="Text 4"/>
          <p:cNvSpPr/>
          <p:nvPr/>
        </p:nvSpPr>
        <p:spPr>
          <a:xfrm>
            <a:off x="889483" y="4862157"/>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3011"/>
                </a:solidFill>
                <a:latin typeface="Brygada 1918" pitchFamily="34" charset="0"/>
                <a:ea typeface="Brygada 1918" pitchFamily="34" charset="-122"/>
                <a:cs typeface="Brygada 1918" pitchFamily="34" charset="-120"/>
              </a:rPr>
              <a:t>AI-generated emergency guidance and real-time safety recommendations, adapting to changing conditions and providing actionable advice.</a:t>
            </a:r>
            <a:endParaRPr lang="en-US" sz="1750" dirty="0"/>
          </a:p>
        </p:txBody>
      </p:sp>
      <p:pic>
        <p:nvPicPr>
          <p:cNvPr id="9" name="Picture 8">
            <a:extLst>
              <a:ext uri="{FF2B5EF4-FFF2-40B4-BE49-F238E27FC236}">
                <a16:creationId xmlns:a16="http://schemas.microsoft.com/office/drawing/2014/main" id="{34AB7B05-1A5F-48DF-ADBD-A3FA4CDEA2B8}"/>
              </a:ext>
            </a:extLst>
          </p:cNvPr>
          <p:cNvPicPr>
            <a:picLocks noChangeAspect="1"/>
          </p:cNvPicPr>
          <p:nvPr/>
        </p:nvPicPr>
        <p:blipFill>
          <a:blip r:embed="rId3"/>
          <a:stretch>
            <a:fillRect/>
          </a:stretch>
        </p:blipFill>
        <p:spPr>
          <a:xfrm>
            <a:off x="7910880" y="1421606"/>
            <a:ext cx="2834886" cy="5805291"/>
          </a:xfrm>
          <a:prstGeom prst="rect">
            <a:avLst/>
          </a:prstGeom>
        </p:spPr>
      </p:pic>
      <p:sp>
        <p:nvSpPr>
          <p:cNvPr id="10" name="Rectangle 9">
            <a:extLst>
              <a:ext uri="{FF2B5EF4-FFF2-40B4-BE49-F238E27FC236}">
                <a16:creationId xmlns:a16="http://schemas.microsoft.com/office/drawing/2014/main" id="{DD807D21-7239-4A97-B5D8-4DD6ED4E8A0D}"/>
              </a:ext>
            </a:extLst>
          </p:cNvPr>
          <p:cNvSpPr/>
          <p:nvPr/>
        </p:nvSpPr>
        <p:spPr>
          <a:xfrm>
            <a:off x="12876028" y="7783033"/>
            <a:ext cx="1637414" cy="350874"/>
          </a:xfrm>
          <a:prstGeom prst="rect">
            <a:avLst/>
          </a:prstGeom>
          <a:solidFill>
            <a:srgbClr val="F6EBD4"/>
          </a:solidFill>
          <a:ln>
            <a:solidFill>
              <a:srgbClr val="F6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C8013-7F11-490E-B89B-490CF0DEFA38}"/>
              </a:ext>
            </a:extLst>
          </p:cNvPr>
          <p:cNvSpPr/>
          <p:nvPr/>
        </p:nvSpPr>
        <p:spPr>
          <a:xfrm>
            <a:off x="12876028" y="7783033"/>
            <a:ext cx="1637414" cy="350874"/>
          </a:xfrm>
          <a:prstGeom prst="rect">
            <a:avLst/>
          </a:prstGeom>
          <a:solidFill>
            <a:srgbClr val="F6EBD4"/>
          </a:solidFill>
          <a:ln>
            <a:solidFill>
              <a:srgbClr val="F6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61BD762-CC7C-405B-B04D-8E15DDAB6D80}"/>
              </a:ext>
            </a:extLst>
          </p:cNvPr>
          <p:cNvSpPr txBox="1"/>
          <p:nvPr/>
        </p:nvSpPr>
        <p:spPr>
          <a:xfrm>
            <a:off x="148856" y="223284"/>
            <a:ext cx="14183832" cy="9768059"/>
          </a:xfrm>
          <a:prstGeom prst="rect">
            <a:avLst/>
          </a:prstGeom>
          <a:noFill/>
        </p:spPr>
        <p:txBody>
          <a:bodyPr wrap="square" rtlCol="0">
            <a:spAutoFit/>
          </a:bodyPr>
          <a:lstStyle/>
          <a:p>
            <a:r>
              <a:rPr lang="en-IN" sz="3550" dirty="0">
                <a:latin typeface="Brygada 1918 Semi Bold" panose="020B0604020202020204" charset="0"/>
                <a:ea typeface="Brygada 1918 Semi Bold" panose="020B0604020202020204" charset="0"/>
              </a:rPr>
              <a:t>Conclusion:</a:t>
            </a:r>
          </a:p>
          <a:p>
            <a:endParaRPr lang="en-US" dirty="0">
              <a:latin typeface="Brygada 1918" panose="020B0604020202020204" charset="0"/>
              <a:ea typeface="Brygada 1918" panose="020B0604020202020204" charset="0"/>
              <a:cs typeface="Barlow"/>
              <a:sym typeface="Barlow"/>
            </a:endParaRPr>
          </a:p>
          <a:p>
            <a:pPr marL="285750" indent="-285750">
              <a:lnSpc>
                <a:spcPct val="150000"/>
              </a:lnSpc>
              <a:buFont typeface="Arial" panose="020B0604020202020204" pitchFamily="34" charset="0"/>
              <a:buChar char="•"/>
            </a:pPr>
            <a:r>
              <a:rPr lang="en-US" dirty="0" err="1">
                <a:latin typeface="Brygada 1918" panose="020B0604020202020204" charset="0"/>
                <a:ea typeface="Brygada 1918" panose="020B0604020202020204" charset="0"/>
                <a:cs typeface="Barlow"/>
                <a:sym typeface="Barlow"/>
              </a:rPr>
              <a:t>SafeRoute</a:t>
            </a:r>
            <a:r>
              <a:rPr lang="en-US" dirty="0">
                <a:latin typeface="Brygada 1918" panose="020B0604020202020204" charset="0"/>
                <a:ea typeface="Brygada 1918" panose="020B0604020202020204" charset="0"/>
                <a:cs typeface="Barlow"/>
                <a:sym typeface="Barlow"/>
              </a:rPr>
              <a:t> leverages real-time data, powerful AI, and comprehensive mapping for hyper-local disaster preparedness in India.</a:t>
            </a:r>
          </a:p>
          <a:p>
            <a:pPr marL="285750" indent="-285750">
              <a:lnSpc>
                <a:spcPct val="150000"/>
              </a:lnSpc>
              <a:buFont typeface="Arial" panose="020B0604020202020204" pitchFamily="34" charset="0"/>
              <a:buChar char="•"/>
            </a:pPr>
            <a:r>
              <a:rPr lang="en-US" dirty="0">
                <a:latin typeface="Brygada 1918" panose="020B0604020202020204" charset="0"/>
                <a:ea typeface="Brygada 1918" panose="020B0604020202020204" charset="0"/>
                <a:cs typeface="Barlow"/>
                <a:sym typeface="Barlow"/>
              </a:rPr>
              <a:t>It's a robust, user-friendly system providing immediate, personalized insights and actionable evacuation strategies.</a:t>
            </a:r>
            <a:endParaRPr lang="en-US" dirty="0">
              <a:latin typeface="Brygada 1918" panose="020B0604020202020204" charset="0"/>
              <a:ea typeface="Brygada 1918" panose="020B0604020202020204" charset="0"/>
              <a:cs typeface="Calibri"/>
              <a:sym typeface="Calibri"/>
            </a:endParaRPr>
          </a:p>
          <a:p>
            <a:pPr marL="285750" indent="-285750">
              <a:lnSpc>
                <a:spcPct val="150000"/>
              </a:lnSpc>
              <a:buFont typeface="Arial" panose="020B0604020202020204" pitchFamily="34" charset="0"/>
              <a:buChar char="•"/>
            </a:pPr>
            <a:r>
              <a:rPr lang="en-US" dirty="0">
                <a:latin typeface="Brygada 1918" panose="020B0604020202020204" charset="0"/>
                <a:ea typeface="Brygada 1918" panose="020B0604020202020204" charset="0"/>
                <a:cs typeface="Barlow"/>
                <a:sym typeface="Barlow"/>
              </a:rPr>
              <a:t>More than a map, </a:t>
            </a:r>
            <a:r>
              <a:rPr lang="en-US" dirty="0" err="1">
                <a:latin typeface="Brygada 1918" panose="020B0604020202020204" charset="0"/>
                <a:ea typeface="Brygada 1918" panose="020B0604020202020204" charset="0"/>
                <a:cs typeface="Barlow"/>
                <a:sym typeface="Barlow"/>
              </a:rPr>
              <a:t>SafeRoute</a:t>
            </a:r>
            <a:r>
              <a:rPr lang="en-US" dirty="0">
                <a:latin typeface="Brygada 1918" panose="020B0604020202020204" charset="0"/>
                <a:ea typeface="Brygada 1918" panose="020B0604020202020204" charset="0"/>
                <a:cs typeface="Barlow"/>
                <a:sym typeface="Barlow"/>
              </a:rPr>
              <a:t> is a vital instrument for informed decision-making and saving lives, building more resilient communities.</a:t>
            </a:r>
            <a:endParaRPr lang="en-US" dirty="0">
              <a:latin typeface="Brygada 1918" panose="020B0604020202020204" charset="0"/>
              <a:ea typeface="Brygada 1918" panose="020B0604020202020204" charset="0"/>
              <a:cs typeface="Calibri"/>
              <a:sym typeface="Calibri"/>
            </a:endParaRPr>
          </a:p>
          <a:p>
            <a:pPr>
              <a:lnSpc>
                <a:spcPct val="150000"/>
              </a:lnSpc>
            </a:pPr>
            <a:endParaRPr lang="en-US" dirty="0">
              <a:latin typeface="Brygada 1918" panose="020B0604020202020204" charset="0"/>
              <a:ea typeface="Brygada 1918" panose="020B0604020202020204" charset="0"/>
              <a:cs typeface="Calibri"/>
              <a:sym typeface="Calibri"/>
            </a:endParaRPr>
          </a:p>
          <a:p>
            <a:endParaRPr lang="en-IN" dirty="0">
              <a:latin typeface="Brygada 1918" panose="020B0604020202020204" charset="0"/>
              <a:ea typeface="Brygada 1918" panose="020B0604020202020204" charset="0"/>
            </a:endParaRPr>
          </a:p>
          <a:p>
            <a:endParaRPr lang="en-IN" sz="3550" dirty="0">
              <a:latin typeface="Brygada 1918 Semi Bold" panose="020B0604020202020204" charset="0"/>
              <a:ea typeface="Brygada 1918 Semi Bold" panose="020B0604020202020204" charset="0"/>
            </a:endParaRPr>
          </a:p>
          <a:p>
            <a:endParaRPr lang="en-IN" sz="3550" dirty="0">
              <a:latin typeface="Brygada 1918 Semi Bold" panose="020B0604020202020204" charset="0"/>
              <a:ea typeface="Brygada 1918 Semi Bold" panose="020B0604020202020204" charset="0"/>
            </a:endParaRPr>
          </a:p>
          <a:p>
            <a:endParaRPr lang="en-IN" sz="3550" dirty="0">
              <a:latin typeface="Brygada 1918 Semi Bold" panose="020B0604020202020204" charset="0"/>
              <a:ea typeface="Brygada 1918 Semi Bold" panose="020B0604020202020204" charset="0"/>
            </a:endParaRPr>
          </a:p>
          <a:p>
            <a:endParaRPr lang="en-IN" sz="3550" dirty="0">
              <a:latin typeface="Brygada 1918 Semi Bold" panose="020B0604020202020204" charset="0"/>
              <a:ea typeface="Brygada 1918 Semi Bold" panose="020B0604020202020204" charset="0"/>
            </a:endParaRPr>
          </a:p>
          <a:p>
            <a:endParaRPr lang="en-IN" sz="3550" dirty="0">
              <a:latin typeface="Brygada 1918 Semi Bold" panose="020B0604020202020204" charset="0"/>
              <a:ea typeface="Brygada 1918 Semi Bold" panose="020B0604020202020204" charset="0"/>
            </a:endParaRPr>
          </a:p>
          <a:p>
            <a:endParaRPr lang="en-IN" sz="3550" dirty="0">
              <a:latin typeface="Brygada 1918 Semi Bold" panose="020B0604020202020204" charset="0"/>
              <a:ea typeface="Brygada 1918 Semi Bold" panose="020B0604020202020204" charset="0"/>
            </a:endParaRPr>
          </a:p>
          <a:p>
            <a:endParaRPr lang="en-IN" sz="3550" dirty="0">
              <a:latin typeface="Brygada 1918 Semi Bold" panose="020B0604020202020204" charset="0"/>
              <a:ea typeface="Brygada 1918 Semi Bold" panose="020B0604020202020204" charset="0"/>
            </a:endParaRPr>
          </a:p>
          <a:p>
            <a:endParaRPr lang="en-IN" sz="3550" dirty="0">
              <a:latin typeface="Brygada 1918 Semi Bold" panose="020B0604020202020204" charset="0"/>
              <a:ea typeface="Brygada 1918 Semi Bold" panose="020B0604020202020204" charset="0"/>
            </a:endParaRPr>
          </a:p>
          <a:p>
            <a:endParaRPr lang="en-IN" sz="3550" dirty="0">
              <a:latin typeface="Brygada 1918 Semi Bold" panose="020B0604020202020204" charset="0"/>
              <a:ea typeface="Brygada 1918 Semi Bold" panose="020B0604020202020204" charset="0"/>
            </a:endParaRPr>
          </a:p>
          <a:p>
            <a:endParaRPr lang="en-IN" sz="3550" dirty="0">
              <a:latin typeface="Brygada 1918 Semi Bold" panose="020B0604020202020204" charset="0"/>
              <a:ea typeface="Brygada 1918 Semi Bold" panose="020B0604020202020204" charset="0"/>
            </a:endParaRPr>
          </a:p>
          <a:p>
            <a:endParaRPr lang="en-IN" sz="3550" dirty="0">
              <a:latin typeface="Brygada 1918 Semi Bold" panose="020B0604020202020204" charset="0"/>
              <a:ea typeface="Brygada 1918 Semi Bold" panose="020B0604020202020204" charset="0"/>
            </a:endParaRPr>
          </a:p>
          <a:p>
            <a:r>
              <a:rPr lang="en-IN" sz="3550" dirty="0">
                <a:latin typeface="Brygada 1918 Semi Bold" panose="020B0604020202020204" charset="0"/>
                <a:ea typeface="Brygada 1918 Semi Bold" panose="020B0604020202020204" charset="0"/>
              </a:rPr>
              <a:t>							</a:t>
            </a:r>
          </a:p>
        </p:txBody>
      </p:sp>
      <p:sp>
        <p:nvSpPr>
          <p:cNvPr id="5" name="TextBox 4">
            <a:extLst>
              <a:ext uri="{FF2B5EF4-FFF2-40B4-BE49-F238E27FC236}">
                <a16:creationId xmlns:a16="http://schemas.microsoft.com/office/drawing/2014/main" id="{46DB7A01-49B6-447C-9FE5-0E7760D5F35D}"/>
              </a:ext>
            </a:extLst>
          </p:cNvPr>
          <p:cNvSpPr txBox="1"/>
          <p:nvPr/>
        </p:nvSpPr>
        <p:spPr>
          <a:xfrm>
            <a:off x="475200" y="3381153"/>
            <a:ext cx="13680000" cy="46800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4179326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192536"/>
            <a:ext cx="6969919"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Introduction to SafeRoute</a:t>
            </a:r>
            <a:endParaRPr lang="en-US" sz="4450" dirty="0"/>
          </a:p>
        </p:txBody>
      </p:sp>
      <p:sp>
        <p:nvSpPr>
          <p:cNvPr id="4" name="Text 1"/>
          <p:cNvSpPr/>
          <p:nvPr/>
        </p:nvSpPr>
        <p:spPr>
          <a:xfrm>
            <a:off x="6280190" y="324147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Natural calamities, such as floods and earthquakes, pose an increasing threat globally, especially in vulnerable regions like India. Traditional evacuation plans are often static and slow to adapt to rapidly changing conditions.</a:t>
            </a:r>
            <a:endParaRPr lang="en-US" sz="1750" dirty="0"/>
          </a:p>
        </p:txBody>
      </p:sp>
      <p:sp>
        <p:nvSpPr>
          <p:cNvPr id="5" name="Text 2"/>
          <p:cNvSpPr/>
          <p:nvPr/>
        </p:nvSpPr>
        <p:spPr>
          <a:xfrm>
            <a:off x="6280190" y="4948238"/>
            <a:ext cx="7556421" cy="1088708"/>
          </a:xfrm>
          <a:prstGeom prst="rect">
            <a:avLst/>
          </a:prstGeom>
          <a:noFill/>
          <a:ln/>
        </p:spPr>
        <p:txBody>
          <a:bodyPr wrap="square" lIns="0" tIns="0" rIns="0" bIns="0" rtlCol="0" anchor="t"/>
          <a:lstStyle/>
          <a:p>
            <a:pPr marL="0" indent="0" algn="l">
              <a:lnSpc>
                <a:spcPts val="2850"/>
              </a:lnSpc>
              <a:buNone/>
            </a:pPr>
            <a:r>
              <a:rPr lang="en-US" sz="1750" b="1" dirty="0">
                <a:solidFill>
                  <a:srgbClr val="403011"/>
                </a:solidFill>
                <a:latin typeface="Brygada 1918" pitchFamily="34" charset="0"/>
                <a:ea typeface="Brygada 1918" pitchFamily="34" charset="-122"/>
                <a:cs typeface="Brygada 1918" pitchFamily="34" charset="-120"/>
              </a:rPr>
              <a:t>SafeRoute</a:t>
            </a:r>
            <a:r>
              <a:rPr lang="en-US" sz="1750" dirty="0">
                <a:solidFill>
                  <a:srgbClr val="403011"/>
                </a:solidFill>
                <a:latin typeface="Brygada 1918" pitchFamily="34" charset="0"/>
                <a:ea typeface="Brygada 1918" pitchFamily="34" charset="-122"/>
                <a:cs typeface="Brygada 1918" pitchFamily="34" charset="-120"/>
              </a:rPr>
              <a:t> is a dynamic, intelligent web-based model providing real-time risk assessment and personalized safe evacuation routes, designed to enhance community resilience.</a:t>
            </a:r>
            <a:endParaRPr lang="en-US" sz="1750" dirty="0"/>
          </a:p>
        </p:txBody>
      </p:sp>
      <p:sp>
        <p:nvSpPr>
          <p:cNvPr id="6" name="Rectangle 5">
            <a:extLst>
              <a:ext uri="{FF2B5EF4-FFF2-40B4-BE49-F238E27FC236}">
                <a16:creationId xmlns:a16="http://schemas.microsoft.com/office/drawing/2014/main" id="{1AA7C37D-12C3-46AB-9C99-842B395566B3}"/>
              </a:ext>
            </a:extLst>
          </p:cNvPr>
          <p:cNvSpPr/>
          <p:nvPr/>
        </p:nvSpPr>
        <p:spPr>
          <a:xfrm>
            <a:off x="12876028" y="7783033"/>
            <a:ext cx="1637414" cy="350874"/>
          </a:xfrm>
          <a:prstGeom prst="rect">
            <a:avLst/>
          </a:prstGeom>
          <a:solidFill>
            <a:srgbClr val="F6EBD4"/>
          </a:solidFill>
          <a:ln>
            <a:solidFill>
              <a:srgbClr val="F6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48101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SafeRoute's Mission</a:t>
            </a:r>
            <a:endParaRPr lang="en-US" sz="4450" dirty="0"/>
          </a:p>
        </p:txBody>
      </p:sp>
      <p:sp>
        <p:nvSpPr>
          <p:cNvPr id="4" name="Text 1"/>
          <p:cNvSpPr/>
          <p:nvPr/>
        </p:nvSpPr>
        <p:spPr>
          <a:xfrm>
            <a:off x="6280190" y="252995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Our single-page web application focuses on critical disaster preparedness and rapid response within India. Users simply enter their current location to receive vital information:</a:t>
            </a:r>
            <a:endParaRPr lang="en-US" sz="1750" dirty="0"/>
          </a:p>
        </p:txBody>
      </p:sp>
      <p:sp>
        <p:nvSpPr>
          <p:cNvPr id="5" name="Text 2"/>
          <p:cNvSpPr/>
          <p:nvPr/>
        </p:nvSpPr>
        <p:spPr>
          <a:xfrm>
            <a:off x="6280190" y="387381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3011"/>
                </a:solidFill>
                <a:latin typeface="Brygada 1918" pitchFamily="34" charset="0"/>
                <a:ea typeface="Brygada 1918" pitchFamily="34" charset="-122"/>
                <a:cs typeface="Brygada 1918" pitchFamily="34" charset="-120"/>
              </a:rPr>
              <a:t>AI-calculated probability of disaster impact, providing a clear understanding of immediate risks.</a:t>
            </a:r>
            <a:endParaRPr lang="en-US" sz="1750" dirty="0"/>
          </a:p>
        </p:txBody>
      </p:sp>
      <p:sp>
        <p:nvSpPr>
          <p:cNvPr id="6" name="Text 3"/>
          <p:cNvSpPr/>
          <p:nvPr/>
        </p:nvSpPr>
        <p:spPr>
          <a:xfrm>
            <a:off x="6280190" y="467891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3011"/>
                </a:solidFill>
                <a:latin typeface="Brygada 1918" pitchFamily="34" charset="0"/>
                <a:ea typeface="Brygada 1918" pitchFamily="34" charset="-122"/>
                <a:cs typeface="Brygada 1918" pitchFamily="34" charset="-120"/>
              </a:rPr>
              <a:t>Optimized, safe routes to designated evacuation areas, leveraging advanced mapping and real-time data.</a:t>
            </a:r>
            <a:endParaRPr lang="en-US" sz="1750" dirty="0"/>
          </a:p>
        </p:txBody>
      </p:sp>
      <p:sp>
        <p:nvSpPr>
          <p:cNvPr id="7" name="Text 4"/>
          <p:cNvSpPr/>
          <p:nvPr/>
        </p:nvSpPr>
        <p:spPr>
          <a:xfrm>
            <a:off x="6280190" y="565987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We aim to transform disaster response, fostering a more prepared and resilient community through AI-powered guidance and proactive safety measures.</a:t>
            </a:r>
            <a:endParaRPr lang="en-US" sz="1750" dirty="0"/>
          </a:p>
        </p:txBody>
      </p:sp>
      <p:sp>
        <p:nvSpPr>
          <p:cNvPr id="8" name="Rectangle 7">
            <a:extLst>
              <a:ext uri="{FF2B5EF4-FFF2-40B4-BE49-F238E27FC236}">
                <a16:creationId xmlns:a16="http://schemas.microsoft.com/office/drawing/2014/main" id="{6FEDB06B-2D9C-4A83-8D5D-7AF99CCBFA04}"/>
              </a:ext>
            </a:extLst>
          </p:cNvPr>
          <p:cNvSpPr/>
          <p:nvPr/>
        </p:nvSpPr>
        <p:spPr>
          <a:xfrm>
            <a:off x="12876028" y="7783033"/>
            <a:ext cx="1637414" cy="350874"/>
          </a:xfrm>
          <a:prstGeom prst="rect">
            <a:avLst/>
          </a:prstGeom>
          <a:solidFill>
            <a:srgbClr val="F6EBD4"/>
          </a:solidFill>
          <a:ln>
            <a:solidFill>
              <a:srgbClr val="F6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84384"/>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Dynamic Real-Time Intelligence for Unprecedented Safety</a:t>
            </a:r>
            <a:endParaRPr lang="en-US" sz="4450" dirty="0"/>
          </a:p>
        </p:txBody>
      </p:sp>
      <p:sp>
        <p:nvSpPr>
          <p:cNvPr id="3" name="Shape 1"/>
          <p:cNvSpPr/>
          <p:nvPr/>
        </p:nvSpPr>
        <p:spPr>
          <a:xfrm>
            <a:off x="793790" y="2655570"/>
            <a:ext cx="510302" cy="510302"/>
          </a:xfrm>
          <a:prstGeom prst="roundRect">
            <a:avLst>
              <a:gd name="adj" fmla="val 66675"/>
            </a:avLst>
          </a:prstGeom>
          <a:solidFill>
            <a:srgbClr val="626C3B"/>
          </a:solidFill>
          <a:ln w="7620">
            <a:solidFill>
              <a:srgbClr val="7B8554"/>
            </a:solidFill>
            <a:prstDash val="solid"/>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860" y="2740581"/>
            <a:ext cx="340162" cy="340162"/>
          </a:xfrm>
          <a:prstGeom prst="rect">
            <a:avLst/>
          </a:prstGeom>
        </p:spPr>
      </p:pic>
      <p:sp>
        <p:nvSpPr>
          <p:cNvPr id="5" name="Text 2"/>
          <p:cNvSpPr/>
          <p:nvPr/>
        </p:nvSpPr>
        <p:spPr>
          <a:xfrm>
            <a:off x="1530906" y="2733437"/>
            <a:ext cx="3337560"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Live Pathing &amp; Rerouting</a:t>
            </a:r>
            <a:endParaRPr lang="en-US" sz="2200" dirty="0"/>
          </a:p>
        </p:txBody>
      </p:sp>
      <p:sp>
        <p:nvSpPr>
          <p:cNvPr id="6" name="Text 3"/>
          <p:cNvSpPr/>
          <p:nvPr/>
        </p:nvSpPr>
        <p:spPr>
          <a:xfrm>
            <a:off x="1530906" y="3223855"/>
            <a:ext cx="12305705" cy="725805"/>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Experience continuous GPS tracking and instant, dynamic recalculation of the safest route if new hazards appear mid-journey, ensuring you're always on the optimal path to safety.</a:t>
            </a:r>
            <a:endParaRPr lang="en-US" sz="1750" dirty="0"/>
          </a:p>
        </p:txBody>
      </p:sp>
      <p:sp>
        <p:nvSpPr>
          <p:cNvPr id="7" name="Shape 4"/>
          <p:cNvSpPr/>
          <p:nvPr/>
        </p:nvSpPr>
        <p:spPr>
          <a:xfrm>
            <a:off x="793790" y="4403288"/>
            <a:ext cx="510302" cy="510302"/>
          </a:xfrm>
          <a:prstGeom prst="roundRect">
            <a:avLst>
              <a:gd name="adj" fmla="val 66675"/>
            </a:avLst>
          </a:prstGeom>
          <a:solidFill>
            <a:srgbClr val="83792E"/>
          </a:solidFill>
          <a:ln w="7620">
            <a:solidFill>
              <a:srgbClr val="9C9247"/>
            </a:solidFill>
            <a:prstDash val="solid"/>
          </a:ln>
        </p:spPr>
      </p:sp>
      <p:pic>
        <p:nvPicPr>
          <p:cNvPr id="8"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78860" y="4488299"/>
            <a:ext cx="340162" cy="340162"/>
          </a:xfrm>
          <a:prstGeom prst="rect">
            <a:avLst/>
          </a:prstGeom>
        </p:spPr>
      </p:pic>
      <p:sp>
        <p:nvSpPr>
          <p:cNvPr id="9" name="Text 5"/>
          <p:cNvSpPr/>
          <p:nvPr/>
        </p:nvSpPr>
        <p:spPr>
          <a:xfrm>
            <a:off x="1530906" y="4481155"/>
            <a:ext cx="3246001"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Crowd Detection Engine</a:t>
            </a:r>
            <a:endParaRPr lang="en-US" sz="2200" dirty="0"/>
          </a:p>
        </p:txBody>
      </p:sp>
      <p:sp>
        <p:nvSpPr>
          <p:cNvPr id="10" name="Text 6"/>
          <p:cNvSpPr/>
          <p:nvPr/>
        </p:nvSpPr>
        <p:spPr>
          <a:xfrm>
            <a:off x="1530906" y="4971574"/>
            <a:ext cx="12305705" cy="725805"/>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Our anonymized user data detects potential bottlenecks and congestion in real-time, guiding users away from crowded areas and preventing panic during evacuations.</a:t>
            </a:r>
            <a:endParaRPr lang="en-US" sz="1750" dirty="0"/>
          </a:p>
        </p:txBody>
      </p:sp>
      <p:sp>
        <p:nvSpPr>
          <p:cNvPr id="11" name="Shape 7"/>
          <p:cNvSpPr/>
          <p:nvPr/>
        </p:nvSpPr>
        <p:spPr>
          <a:xfrm>
            <a:off x="793790" y="6151007"/>
            <a:ext cx="510302" cy="510302"/>
          </a:xfrm>
          <a:prstGeom prst="roundRect">
            <a:avLst>
              <a:gd name="adj" fmla="val 66675"/>
            </a:avLst>
          </a:prstGeom>
          <a:solidFill>
            <a:srgbClr val="E8AF3B"/>
          </a:solidFill>
          <a:ln w="7620">
            <a:solidFill>
              <a:srgbClr val="CE9521"/>
            </a:solidFill>
            <a:prstDash val="solid"/>
          </a:ln>
        </p:spPr>
      </p:sp>
      <p:pic>
        <p:nvPicPr>
          <p:cNvPr id="12"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878860" y="6236018"/>
            <a:ext cx="340162" cy="340162"/>
          </a:xfrm>
          <a:prstGeom prst="rect">
            <a:avLst/>
          </a:prstGeom>
        </p:spPr>
      </p:pic>
      <p:sp>
        <p:nvSpPr>
          <p:cNvPr id="13" name="Text 8"/>
          <p:cNvSpPr/>
          <p:nvPr/>
        </p:nvSpPr>
        <p:spPr>
          <a:xfrm>
            <a:off x="1530906" y="6228874"/>
            <a:ext cx="4017050"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Immediate Alert Notifications</a:t>
            </a:r>
            <a:endParaRPr lang="en-US" sz="2200" dirty="0"/>
          </a:p>
        </p:txBody>
      </p:sp>
      <p:sp>
        <p:nvSpPr>
          <p:cNvPr id="14" name="Text 9"/>
          <p:cNvSpPr/>
          <p:nvPr/>
        </p:nvSpPr>
        <p:spPr>
          <a:xfrm>
            <a:off x="1530906" y="6719292"/>
            <a:ext cx="12305705" cy="725805"/>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Receive critical, actionable alerts instantly via push notifications, keeping you informed and ahead of developing situations.</a:t>
            </a:r>
            <a:endParaRPr lang="en-US" sz="1750" dirty="0"/>
          </a:p>
        </p:txBody>
      </p:sp>
      <p:sp>
        <p:nvSpPr>
          <p:cNvPr id="15" name="Rectangle 14">
            <a:extLst>
              <a:ext uri="{FF2B5EF4-FFF2-40B4-BE49-F238E27FC236}">
                <a16:creationId xmlns:a16="http://schemas.microsoft.com/office/drawing/2014/main" id="{1AE6563A-1B6A-45EE-A759-63BA05973E45}"/>
              </a:ext>
            </a:extLst>
          </p:cNvPr>
          <p:cNvSpPr/>
          <p:nvPr/>
        </p:nvSpPr>
        <p:spPr>
          <a:xfrm>
            <a:off x="12876028" y="7783033"/>
            <a:ext cx="1637414" cy="350874"/>
          </a:xfrm>
          <a:prstGeom prst="rect">
            <a:avLst/>
          </a:prstGeom>
          <a:solidFill>
            <a:srgbClr val="F6EBD4"/>
          </a:solidFill>
          <a:ln>
            <a:solidFill>
              <a:srgbClr val="F6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44247"/>
            <a:ext cx="9846945" cy="673418"/>
          </a:xfrm>
          <a:prstGeom prst="rect">
            <a:avLst/>
          </a:prstGeom>
          <a:noFill/>
          <a:ln/>
        </p:spPr>
        <p:txBody>
          <a:bodyPr wrap="none" lIns="0" tIns="0" rIns="0" bIns="0" rtlCol="0" anchor="t"/>
          <a:lstStyle/>
          <a:p>
            <a:pPr marL="0" indent="0" algn="l">
              <a:lnSpc>
                <a:spcPts val="5300"/>
              </a:lnSpc>
              <a:buNone/>
            </a:pPr>
            <a:r>
              <a:rPr lang="en-US" sz="4200" dirty="0">
                <a:solidFill>
                  <a:srgbClr val="403011"/>
                </a:solidFill>
                <a:latin typeface="Brygada 1918 Semi Bold" pitchFamily="34" charset="0"/>
                <a:ea typeface="Brygada 1918 Semi Bold" pitchFamily="34" charset="-122"/>
                <a:cs typeface="Brygada 1918 Semi Bold" pitchFamily="34" charset="-120"/>
              </a:rPr>
              <a:t>Core Features: Empowering Every User</a:t>
            </a:r>
            <a:endParaRPr lang="en-US" sz="4200" dirty="0"/>
          </a:p>
        </p:txBody>
      </p:sp>
      <p:sp>
        <p:nvSpPr>
          <p:cNvPr id="3" name="Shape 1"/>
          <p:cNvSpPr/>
          <p:nvPr/>
        </p:nvSpPr>
        <p:spPr>
          <a:xfrm>
            <a:off x="793790" y="1748552"/>
            <a:ext cx="6413659" cy="2983111"/>
          </a:xfrm>
          <a:prstGeom prst="roundRect">
            <a:avLst>
              <a:gd name="adj" fmla="val 10835"/>
            </a:avLst>
          </a:prstGeom>
          <a:solidFill>
            <a:srgbClr val="F6EBD4"/>
          </a:solidFill>
          <a:ln w="30480">
            <a:solidFill>
              <a:srgbClr val="626C3B"/>
            </a:solidFill>
            <a:prstDash val="solid"/>
          </a:ln>
        </p:spPr>
      </p:sp>
      <p:sp>
        <p:nvSpPr>
          <p:cNvPr id="4" name="Shape 2"/>
          <p:cNvSpPr/>
          <p:nvPr/>
        </p:nvSpPr>
        <p:spPr>
          <a:xfrm>
            <a:off x="824270" y="1779032"/>
            <a:ext cx="6352699" cy="646390"/>
          </a:xfrm>
          <a:prstGeom prst="roundRect">
            <a:avLst>
              <a:gd name="adj" fmla="val 44347"/>
            </a:avLst>
          </a:prstGeom>
          <a:solidFill>
            <a:srgbClr val="626C3B"/>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9051" y="1936790"/>
            <a:ext cx="323136" cy="323136"/>
          </a:xfrm>
          <a:prstGeom prst="rect">
            <a:avLst/>
          </a:prstGeom>
        </p:spPr>
      </p:pic>
      <p:sp>
        <p:nvSpPr>
          <p:cNvPr id="6" name="Text 3"/>
          <p:cNvSpPr/>
          <p:nvPr/>
        </p:nvSpPr>
        <p:spPr>
          <a:xfrm>
            <a:off x="1039654" y="2640806"/>
            <a:ext cx="2838450" cy="336590"/>
          </a:xfrm>
          <a:prstGeom prst="rect">
            <a:avLst/>
          </a:prstGeom>
          <a:noFill/>
          <a:ln/>
        </p:spPr>
        <p:txBody>
          <a:bodyPr wrap="none" lIns="0" tIns="0" rIns="0" bIns="0" rtlCol="0" anchor="t"/>
          <a:lstStyle/>
          <a:p>
            <a:pPr marL="0" indent="0" algn="l">
              <a:lnSpc>
                <a:spcPts val="265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Simple Location Input</a:t>
            </a:r>
            <a:endParaRPr lang="en-US" sz="2100" dirty="0"/>
          </a:p>
        </p:txBody>
      </p:sp>
      <p:sp>
        <p:nvSpPr>
          <p:cNvPr id="7" name="Text 4"/>
          <p:cNvSpPr/>
          <p:nvPr/>
        </p:nvSpPr>
        <p:spPr>
          <a:xfrm>
            <a:off x="1039654" y="3106579"/>
            <a:ext cx="5921931" cy="1034415"/>
          </a:xfrm>
          <a:prstGeom prst="rect">
            <a:avLst/>
          </a:prstGeom>
          <a:noFill/>
          <a:ln/>
        </p:spPr>
        <p:txBody>
          <a:bodyPr wrap="square" lIns="0" tIns="0" rIns="0" bIns="0" rtlCol="0" anchor="t"/>
          <a:lstStyle/>
          <a:p>
            <a:pPr marL="0" indent="0" algn="l">
              <a:lnSpc>
                <a:spcPts val="2700"/>
              </a:lnSpc>
              <a:buNone/>
            </a:pPr>
            <a:r>
              <a:rPr lang="en-US" sz="1650" dirty="0">
                <a:solidFill>
                  <a:srgbClr val="403011"/>
                </a:solidFill>
                <a:latin typeface="Brygada 1918" pitchFamily="34" charset="0"/>
                <a:ea typeface="Brygada 1918" pitchFamily="34" charset="-122"/>
                <a:cs typeface="Brygada 1918" pitchFamily="34" charset="-120"/>
              </a:rPr>
              <a:t>Easily enter your Indian city, district, or precise coordinates to quickly access personalized safety information.</a:t>
            </a:r>
            <a:endParaRPr lang="en-US" sz="1650" dirty="0"/>
          </a:p>
        </p:txBody>
      </p:sp>
      <p:sp>
        <p:nvSpPr>
          <p:cNvPr id="8" name="Shape 5"/>
          <p:cNvSpPr/>
          <p:nvPr/>
        </p:nvSpPr>
        <p:spPr>
          <a:xfrm>
            <a:off x="7422833" y="1748552"/>
            <a:ext cx="6413778" cy="2983111"/>
          </a:xfrm>
          <a:prstGeom prst="roundRect">
            <a:avLst>
              <a:gd name="adj" fmla="val 10835"/>
            </a:avLst>
          </a:prstGeom>
          <a:solidFill>
            <a:srgbClr val="F6EBD4"/>
          </a:solidFill>
          <a:ln w="30480">
            <a:solidFill>
              <a:srgbClr val="83792E"/>
            </a:solidFill>
            <a:prstDash val="solid"/>
          </a:ln>
        </p:spPr>
      </p:sp>
      <p:sp>
        <p:nvSpPr>
          <p:cNvPr id="9" name="Shape 6"/>
          <p:cNvSpPr/>
          <p:nvPr/>
        </p:nvSpPr>
        <p:spPr>
          <a:xfrm>
            <a:off x="7453312" y="1779032"/>
            <a:ext cx="6352818" cy="646390"/>
          </a:xfrm>
          <a:prstGeom prst="roundRect">
            <a:avLst>
              <a:gd name="adj" fmla="val 44347"/>
            </a:avLst>
          </a:prstGeom>
          <a:solidFill>
            <a:srgbClr val="83792E"/>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468094" y="1936790"/>
            <a:ext cx="323136" cy="323136"/>
          </a:xfrm>
          <a:prstGeom prst="rect">
            <a:avLst/>
          </a:prstGeom>
        </p:spPr>
      </p:pic>
      <p:sp>
        <p:nvSpPr>
          <p:cNvPr id="11" name="Text 7"/>
          <p:cNvSpPr/>
          <p:nvPr/>
        </p:nvSpPr>
        <p:spPr>
          <a:xfrm>
            <a:off x="7668697" y="2640806"/>
            <a:ext cx="3682722" cy="336590"/>
          </a:xfrm>
          <a:prstGeom prst="rect">
            <a:avLst/>
          </a:prstGeom>
          <a:noFill/>
          <a:ln/>
        </p:spPr>
        <p:txBody>
          <a:bodyPr wrap="none" lIns="0" tIns="0" rIns="0" bIns="0" rtlCol="0" anchor="t"/>
          <a:lstStyle/>
          <a:p>
            <a:pPr marL="0" indent="0" algn="l">
              <a:lnSpc>
                <a:spcPts val="265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AI-Powered Risk Assessment</a:t>
            </a:r>
            <a:endParaRPr lang="en-US" sz="2100" dirty="0"/>
          </a:p>
        </p:txBody>
      </p:sp>
      <p:sp>
        <p:nvSpPr>
          <p:cNvPr id="12" name="Text 8"/>
          <p:cNvSpPr/>
          <p:nvPr/>
        </p:nvSpPr>
        <p:spPr>
          <a:xfrm>
            <a:off x="7668697" y="3106579"/>
            <a:ext cx="5922050" cy="1379220"/>
          </a:xfrm>
          <a:prstGeom prst="rect">
            <a:avLst/>
          </a:prstGeom>
          <a:noFill/>
          <a:ln/>
        </p:spPr>
        <p:txBody>
          <a:bodyPr wrap="square" lIns="0" tIns="0" rIns="0" bIns="0" rtlCol="0" anchor="t"/>
          <a:lstStyle/>
          <a:p>
            <a:pPr marL="0" indent="0" algn="l">
              <a:lnSpc>
                <a:spcPts val="2700"/>
              </a:lnSpc>
              <a:buNone/>
            </a:pPr>
            <a:r>
              <a:rPr lang="en-US" sz="1650" dirty="0">
                <a:solidFill>
                  <a:srgbClr val="403011"/>
                </a:solidFill>
                <a:latin typeface="Brygada 1918" pitchFamily="34" charset="0"/>
                <a:ea typeface="Brygada 1918" pitchFamily="34" charset="-122"/>
                <a:cs typeface="Brygada 1918" pitchFamily="34" charset="-120"/>
              </a:rPr>
              <a:t>Our system analyzes Indian Meteorological Department (IMD) data, historical disaster patterns, and real-time conditions to assess risks for major Indian natural disasters, including floods and earthquakes.</a:t>
            </a:r>
            <a:endParaRPr lang="en-US" sz="1650" dirty="0"/>
          </a:p>
        </p:txBody>
      </p:sp>
      <p:sp>
        <p:nvSpPr>
          <p:cNvPr id="13" name="Shape 9"/>
          <p:cNvSpPr/>
          <p:nvPr/>
        </p:nvSpPr>
        <p:spPr>
          <a:xfrm>
            <a:off x="793790" y="4947047"/>
            <a:ext cx="6413659" cy="2638306"/>
          </a:xfrm>
          <a:prstGeom prst="roundRect">
            <a:avLst>
              <a:gd name="adj" fmla="val 12251"/>
            </a:avLst>
          </a:prstGeom>
          <a:solidFill>
            <a:srgbClr val="F6EBD4"/>
          </a:solidFill>
          <a:ln w="30480">
            <a:solidFill>
              <a:srgbClr val="E8AF3B"/>
            </a:solidFill>
            <a:prstDash val="solid"/>
          </a:ln>
        </p:spPr>
      </p:sp>
      <p:sp>
        <p:nvSpPr>
          <p:cNvPr id="14" name="Shape 10"/>
          <p:cNvSpPr/>
          <p:nvPr/>
        </p:nvSpPr>
        <p:spPr>
          <a:xfrm>
            <a:off x="824270" y="4977527"/>
            <a:ext cx="6352699" cy="646390"/>
          </a:xfrm>
          <a:prstGeom prst="roundRect">
            <a:avLst>
              <a:gd name="adj" fmla="val 44347"/>
            </a:avLst>
          </a:prstGeom>
          <a:solidFill>
            <a:srgbClr val="E8AF3B"/>
          </a:solidFill>
          <a:ln/>
        </p:spPr>
      </p:sp>
      <p:pic>
        <p:nvPicPr>
          <p:cNvPr id="15"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3839051" y="5135285"/>
            <a:ext cx="323136" cy="323136"/>
          </a:xfrm>
          <a:prstGeom prst="rect">
            <a:avLst/>
          </a:prstGeom>
        </p:spPr>
      </p:pic>
      <p:sp>
        <p:nvSpPr>
          <p:cNvPr id="16" name="Text 11"/>
          <p:cNvSpPr/>
          <p:nvPr/>
        </p:nvSpPr>
        <p:spPr>
          <a:xfrm>
            <a:off x="1039654" y="5839301"/>
            <a:ext cx="4501634" cy="336590"/>
          </a:xfrm>
          <a:prstGeom prst="rect">
            <a:avLst/>
          </a:prstGeom>
          <a:noFill/>
          <a:ln/>
        </p:spPr>
        <p:txBody>
          <a:bodyPr wrap="none" lIns="0" tIns="0" rIns="0" bIns="0" rtlCol="0" anchor="t"/>
          <a:lstStyle/>
          <a:p>
            <a:pPr marL="0" indent="0" algn="l">
              <a:lnSpc>
                <a:spcPts val="265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AI-Generated Emergency Guidance</a:t>
            </a:r>
            <a:endParaRPr lang="en-US" sz="2100" dirty="0"/>
          </a:p>
        </p:txBody>
      </p:sp>
      <p:sp>
        <p:nvSpPr>
          <p:cNvPr id="17" name="Text 12"/>
          <p:cNvSpPr/>
          <p:nvPr/>
        </p:nvSpPr>
        <p:spPr>
          <a:xfrm>
            <a:off x="1039654" y="6305074"/>
            <a:ext cx="5921931" cy="1034415"/>
          </a:xfrm>
          <a:prstGeom prst="rect">
            <a:avLst/>
          </a:prstGeom>
          <a:noFill/>
          <a:ln/>
        </p:spPr>
        <p:txBody>
          <a:bodyPr wrap="square" lIns="0" tIns="0" rIns="0" bIns="0" rtlCol="0" anchor="t"/>
          <a:lstStyle/>
          <a:p>
            <a:pPr marL="0" indent="0" algn="l">
              <a:lnSpc>
                <a:spcPts val="2700"/>
              </a:lnSpc>
              <a:buNone/>
            </a:pPr>
            <a:r>
              <a:rPr lang="en-US" sz="1650" dirty="0">
                <a:solidFill>
                  <a:srgbClr val="403011"/>
                </a:solidFill>
                <a:latin typeface="Brygada 1918" pitchFamily="34" charset="0"/>
                <a:ea typeface="Brygada 1918" pitchFamily="34" charset="-122"/>
                <a:cs typeface="Brygada 1918" pitchFamily="34" charset="-120"/>
              </a:rPr>
              <a:t>Receive personalized advice on what to do, where to go, what to pack, and what precautions to take, aligned with NDMA guidelines.</a:t>
            </a:r>
            <a:endParaRPr lang="en-US" sz="1650" dirty="0"/>
          </a:p>
        </p:txBody>
      </p:sp>
      <p:sp>
        <p:nvSpPr>
          <p:cNvPr id="18" name="Shape 13"/>
          <p:cNvSpPr/>
          <p:nvPr/>
        </p:nvSpPr>
        <p:spPr>
          <a:xfrm>
            <a:off x="7422833" y="4947047"/>
            <a:ext cx="6413778" cy="2638306"/>
          </a:xfrm>
          <a:prstGeom prst="roundRect">
            <a:avLst>
              <a:gd name="adj" fmla="val 12251"/>
            </a:avLst>
          </a:prstGeom>
          <a:solidFill>
            <a:srgbClr val="F6EBD4"/>
          </a:solidFill>
          <a:ln w="30480">
            <a:solidFill>
              <a:srgbClr val="CC914D"/>
            </a:solidFill>
            <a:prstDash val="solid"/>
          </a:ln>
        </p:spPr>
      </p:sp>
      <p:sp>
        <p:nvSpPr>
          <p:cNvPr id="19" name="Shape 14"/>
          <p:cNvSpPr/>
          <p:nvPr/>
        </p:nvSpPr>
        <p:spPr>
          <a:xfrm>
            <a:off x="7453312" y="4977527"/>
            <a:ext cx="6352818" cy="646390"/>
          </a:xfrm>
          <a:prstGeom prst="roundRect">
            <a:avLst>
              <a:gd name="adj" fmla="val 44347"/>
            </a:avLst>
          </a:prstGeom>
          <a:solidFill>
            <a:srgbClr val="CC914D"/>
          </a:solidFill>
          <a:ln/>
        </p:spPr>
      </p:sp>
      <p:pic>
        <p:nvPicPr>
          <p:cNvPr id="20"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10468094" y="5135285"/>
            <a:ext cx="323136" cy="323136"/>
          </a:xfrm>
          <a:prstGeom prst="rect">
            <a:avLst/>
          </a:prstGeom>
        </p:spPr>
      </p:pic>
      <p:sp>
        <p:nvSpPr>
          <p:cNvPr id="21" name="Text 15"/>
          <p:cNvSpPr/>
          <p:nvPr/>
        </p:nvSpPr>
        <p:spPr>
          <a:xfrm>
            <a:off x="7668697" y="5839301"/>
            <a:ext cx="3203019" cy="336590"/>
          </a:xfrm>
          <a:prstGeom prst="rect">
            <a:avLst/>
          </a:prstGeom>
          <a:noFill/>
          <a:ln/>
        </p:spPr>
        <p:txBody>
          <a:bodyPr wrap="none" lIns="0" tIns="0" rIns="0" bIns="0" rtlCol="0" anchor="t"/>
          <a:lstStyle/>
          <a:p>
            <a:pPr marL="0" indent="0" algn="l">
              <a:lnSpc>
                <a:spcPts val="265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Smart Evacuation Routes</a:t>
            </a:r>
            <a:endParaRPr lang="en-US" sz="2100" dirty="0"/>
          </a:p>
        </p:txBody>
      </p:sp>
      <p:sp>
        <p:nvSpPr>
          <p:cNvPr id="22" name="Text 16"/>
          <p:cNvSpPr/>
          <p:nvPr/>
        </p:nvSpPr>
        <p:spPr>
          <a:xfrm>
            <a:off x="7668697" y="6305074"/>
            <a:ext cx="5922050" cy="1034415"/>
          </a:xfrm>
          <a:prstGeom prst="rect">
            <a:avLst/>
          </a:prstGeom>
          <a:noFill/>
          <a:ln/>
        </p:spPr>
        <p:txBody>
          <a:bodyPr wrap="square" lIns="0" tIns="0" rIns="0" bIns="0" rtlCol="0" anchor="t"/>
          <a:lstStyle/>
          <a:p>
            <a:pPr marL="0" indent="0" algn="l">
              <a:lnSpc>
                <a:spcPts val="2700"/>
              </a:lnSpc>
              <a:buNone/>
            </a:pPr>
            <a:r>
              <a:rPr lang="en-US" sz="1650" dirty="0">
                <a:solidFill>
                  <a:srgbClr val="403011"/>
                </a:solidFill>
                <a:latin typeface="Brygada 1918" pitchFamily="34" charset="0"/>
                <a:ea typeface="Brygada 1918" pitchFamily="34" charset="-122"/>
                <a:cs typeface="Brygada 1918" pitchFamily="34" charset="-120"/>
              </a:rPr>
              <a:t>Leveraging OpenStreetMap data and real-time hazard information, SafeRoute recommends the safest and most efficient evacuation paths to designated shelters.</a:t>
            </a:r>
            <a:endParaRPr lang="en-US" sz="1650" dirty="0"/>
          </a:p>
        </p:txBody>
      </p:sp>
      <p:sp>
        <p:nvSpPr>
          <p:cNvPr id="23" name="Rectangle 22">
            <a:extLst>
              <a:ext uri="{FF2B5EF4-FFF2-40B4-BE49-F238E27FC236}">
                <a16:creationId xmlns:a16="http://schemas.microsoft.com/office/drawing/2014/main" id="{DAA7ECAA-0515-4588-89C7-613A4648AAEB}"/>
              </a:ext>
            </a:extLst>
          </p:cNvPr>
          <p:cNvSpPr/>
          <p:nvPr/>
        </p:nvSpPr>
        <p:spPr>
          <a:xfrm>
            <a:off x="12876028" y="7783033"/>
            <a:ext cx="1637414" cy="350874"/>
          </a:xfrm>
          <a:prstGeom prst="rect">
            <a:avLst/>
          </a:prstGeom>
          <a:solidFill>
            <a:srgbClr val="F6EBD4"/>
          </a:solidFill>
          <a:ln>
            <a:solidFill>
              <a:srgbClr val="F6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7241" y="619720"/>
            <a:ext cx="10326529" cy="449818"/>
          </a:xfrm>
          <a:prstGeom prst="rect">
            <a:avLst/>
          </a:prstGeom>
          <a:noFill/>
          <a:ln/>
        </p:spPr>
        <p:txBody>
          <a:bodyPr wrap="none" lIns="0" tIns="0" rIns="0" bIns="0" rtlCol="0" anchor="t"/>
          <a:lstStyle/>
          <a:p>
            <a:pPr marL="0" indent="0" algn="l">
              <a:lnSpc>
                <a:spcPts val="3500"/>
              </a:lnSpc>
              <a:buNone/>
            </a:pPr>
            <a:r>
              <a:rPr lang="en-US" sz="2800" dirty="0">
                <a:solidFill>
                  <a:srgbClr val="403011"/>
                </a:solidFill>
                <a:latin typeface="Brygada 1918 Semi Bold" pitchFamily="34" charset="0"/>
                <a:ea typeface="Brygada 1918 Semi Bold" pitchFamily="34" charset="-122"/>
                <a:cs typeface="Brygada 1918 Semi Bold" pitchFamily="34" charset="-120"/>
              </a:rPr>
              <a:t>Frontend Technologies: Building a Seamless User Experience</a:t>
            </a:r>
            <a:endParaRPr lang="en-US" sz="2800" dirty="0"/>
          </a:p>
        </p:txBody>
      </p:sp>
      <p:sp>
        <p:nvSpPr>
          <p:cNvPr id="3" name="Text 1"/>
          <p:cNvSpPr/>
          <p:nvPr/>
        </p:nvSpPr>
        <p:spPr>
          <a:xfrm>
            <a:off x="787241" y="1519357"/>
            <a:ext cx="2699385" cy="337304"/>
          </a:xfrm>
          <a:prstGeom prst="rect">
            <a:avLst/>
          </a:prstGeom>
          <a:noFill/>
          <a:ln/>
        </p:spPr>
        <p:txBody>
          <a:bodyPr wrap="none" lIns="0" tIns="0" rIns="0" bIns="0" rtlCol="0" anchor="t"/>
          <a:lstStyle/>
          <a:p>
            <a:pPr marL="0" indent="0" algn="l">
              <a:lnSpc>
                <a:spcPts val="265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React.js with Vite</a:t>
            </a:r>
            <a:endParaRPr lang="en-US" sz="2100" dirty="0"/>
          </a:p>
        </p:txBody>
      </p:sp>
      <p:sp>
        <p:nvSpPr>
          <p:cNvPr id="4" name="Text 2"/>
          <p:cNvSpPr/>
          <p:nvPr/>
        </p:nvSpPr>
        <p:spPr>
          <a:xfrm>
            <a:off x="787241" y="2036564"/>
            <a:ext cx="6308408" cy="1726644"/>
          </a:xfrm>
          <a:prstGeom prst="rect">
            <a:avLst/>
          </a:prstGeom>
          <a:noFill/>
          <a:ln/>
        </p:spPr>
        <p:txBody>
          <a:bodyPr wrap="square" lIns="0" tIns="0" rIns="0" bIns="0" rtlCol="0" anchor="t"/>
          <a:lstStyle/>
          <a:p>
            <a:pPr marL="0" indent="0" algn="l">
              <a:lnSpc>
                <a:spcPts val="2250"/>
              </a:lnSpc>
              <a:buNone/>
            </a:pPr>
            <a:r>
              <a:rPr lang="en-US" sz="1400" dirty="0">
                <a:solidFill>
                  <a:srgbClr val="403011"/>
                </a:solidFill>
                <a:latin typeface="Brygada 1918" pitchFamily="34" charset="0"/>
                <a:ea typeface="Brygada 1918" pitchFamily="34" charset="-122"/>
                <a:cs typeface="Brygada 1918" pitchFamily="34" charset="-120"/>
              </a:rPr>
              <a:t>A modern JavaScript library for building fast, interactive Single Page Applications (SPAs). React allows for modular, component-based UI development, improving code reusability and maintainability. Vite serves as a lightning-fast development server and build tool, providing instant hot-reloading and optimized production builds for an efficient development workflow.</a:t>
            </a:r>
            <a:endParaRPr lang="en-US" sz="1400" dirty="0"/>
          </a:p>
        </p:txBody>
      </p:sp>
      <p:pic>
        <p:nvPicPr>
          <p:cNvPr id="5" name="Image 0" descr="preencoded.png"/>
          <p:cNvPicPr>
            <a:picLocks noChangeAspect="1"/>
          </p:cNvPicPr>
          <p:nvPr/>
        </p:nvPicPr>
        <p:blipFill>
          <a:blip r:embed="rId3"/>
          <a:stretch>
            <a:fillRect/>
          </a:stretch>
        </p:blipFill>
        <p:spPr>
          <a:xfrm>
            <a:off x="787241" y="3965615"/>
            <a:ext cx="3441740" cy="3441740"/>
          </a:xfrm>
          <a:prstGeom prst="rect">
            <a:avLst/>
          </a:prstGeom>
        </p:spPr>
      </p:pic>
      <p:sp>
        <p:nvSpPr>
          <p:cNvPr id="6" name="Text 3"/>
          <p:cNvSpPr/>
          <p:nvPr/>
        </p:nvSpPr>
        <p:spPr>
          <a:xfrm>
            <a:off x="7542371" y="1519357"/>
            <a:ext cx="2995851" cy="337304"/>
          </a:xfrm>
          <a:prstGeom prst="rect">
            <a:avLst/>
          </a:prstGeom>
          <a:noFill/>
          <a:ln/>
        </p:spPr>
        <p:txBody>
          <a:bodyPr wrap="none" lIns="0" tIns="0" rIns="0" bIns="0" rtlCol="0" anchor="t"/>
          <a:lstStyle/>
          <a:p>
            <a:pPr marL="0" indent="0" algn="l">
              <a:lnSpc>
                <a:spcPts val="2650"/>
              </a:lnSpc>
              <a:buNone/>
            </a:pPr>
            <a:r>
              <a:rPr lang="en-US" sz="2100" dirty="0">
                <a:solidFill>
                  <a:srgbClr val="403011"/>
                </a:solidFill>
                <a:latin typeface="Brygada 1918 Semi Bold" pitchFamily="34" charset="0"/>
                <a:ea typeface="Brygada 1918 Semi Bold" pitchFamily="34" charset="-122"/>
                <a:cs typeface="Brygada 1918 Semi Bold" pitchFamily="34" charset="-120"/>
              </a:rPr>
              <a:t>Tailwind CSS &amp; DaisyUI</a:t>
            </a:r>
            <a:endParaRPr lang="en-US" sz="2100" dirty="0"/>
          </a:p>
        </p:txBody>
      </p:sp>
      <p:sp>
        <p:nvSpPr>
          <p:cNvPr id="7" name="Text 4"/>
          <p:cNvSpPr/>
          <p:nvPr/>
        </p:nvSpPr>
        <p:spPr>
          <a:xfrm>
            <a:off x="7542371" y="2036564"/>
            <a:ext cx="6308408" cy="1446490"/>
          </a:xfrm>
          <a:prstGeom prst="rect">
            <a:avLst/>
          </a:prstGeom>
          <a:noFill/>
          <a:ln/>
        </p:spPr>
        <p:txBody>
          <a:bodyPr wrap="square" lIns="0" tIns="0" rIns="0" bIns="0" rtlCol="0" anchor="t"/>
          <a:lstStyle/>
          <a:p>
            <a:pPr marL="0" indent="0" algn="l">
              <a:lnSpc>
                <a:spcPts val="2250"/>
              </a:lnSpc>
              <a:buNone/>
            </a:pPr>
            <a:r>
              <a:rPr lang="en-US" sz="1400" dirty="0">
                <a:solidFill>
                  <a:srgbClr val="403011"/>
                </a:solidFill>
                <a:latin typeface="Brygada 1918" pitchFamily="34" charset="0"/>
                <a:ea typeface="Brygada 1918" pitchFamily="34" charset="-122"/>
                <a:cs typeface="Brygada 1918" pitchFamily="34" charset="-120"/>
              </a:rPr>
              <a:t>Tailwind CSS is a utility-first framework that allows rapid styling with pre-defined classes (e.g., </a:t>
            </a:r>
            <a:r>
              <a:rPr lang="en-US" sz="1400" dirty="0">
                <a:solidFill>
                  <a:srgbClr val="403011"/>
                </a:solidFill>
                <a:highlight>
                  <a:srgbClr val="E9DEC7"/>
                </a:highlight>
                <a:latin typeface="Consolas" pitchFamily="34" charset="0"/>
                <a:ea typeface="Consolas" pitchFamily="34" charset="-122"/>
                <a:cs typeface="Consolas" pitchFamily="34" charset="-120"/>
              </a:rPr>
              <a:t>text-center</a:t>
            </a:r>
            <a:r>
              <a:rPr lang="en-US" sz="1400" dirty="0">
                <a:solidFill>
                  <a:srgbClr val="403011"/>
                </a:solidFill>
                <a:latin typeface="Brygada 1918" pitchFamily="34" charset="0"/>
                <a:ea typeface="Brygada 1918" pitchFamily="34" charset="-122"/>
                <a:cs typeface="Brygada 1918" pitchFamily="34" charset="-120"/>
              </a:rPr>
              <a:t>, </a:t>
            </a:r>
            <a:r>
              <a:rPr lang="en-US" sz="1400" dirty="0">
                <a:solidFill>
                  <a:srgbClr val="403011"/>
                </a:solidFill>
                <a:highlight>
                  <a:srgbClr val="E9DEC7"/>
                </a:highlight>
                <a:latin typeface="Consolas" pitchFamily="34" charset="0"/>
                <a:ea typeface="Consolas" pitchFamily="34" charset="-122"/>
                <a:cs typeface="Consolas" pitchFamily="34" charset="-120"/>
              </a:rPr>
              <a:t>rounded-lg</a:t>
            </a:r>
            <a:r>
              <a:rPr lang="en-US" sz="1400" dirty="0">
                <a:solidFill>
                  <a:srgbClr val="403011"/>
                </a:solidFill>
                <a:latin typeface="Brygada 1918" pitchFamily="34" charset="0"/>
                <a:ea typeface="Brygada 1918" pitchFamily="34" charset="-122"/>
                <a:cs typeface="Brygada 1918" pitchFamily="34" charset="-120"/>
              </a:rPr>
              <a:t>, </a:t>
            </a:r>
            <a:r>
              <a:rPr lang="en-US" sz="1400" dirty="0">
                <a:solidFill>
                  <a:srgbClr val="403011"/>
                </a:solidFill>
                <a:highlight>
                  <a:srgbClr val="E9DEC7"/>
                </a:highlight>
                <a:latin typeface="Consolas" pitchFamily="34" charset="0"/>
                <a:ea typeface="Consolas" pitchFamily="34" charset="-122"/>
                <a:cs typeface="Consolas" pitchFamily="34" charset="-120"/>
              </a:rPr>
              <a:t>bg-blue-500</a:t>
            </a:r>
            <a:r>
              <a:rPr lang="en-US" sz="1400" dirty="0">
                <a:solidFill>
                  <a:srgbClr val="403011"/>
                </a:solidFill>
                <a:latin typeface="Brygada 1918" pitchFamily="34" charset="0"/>
                <a:ea typeface="Brygada 1918" pitchFamily="34" charset="-122"/>
                <a:cs typeface="Brygada 1918" pitchFamily="34" charset="-120"/>
              </a:rPr>
              <a:t>). DaisyUI extends Tailwind by offering pre-designed, responsive UI components like buttons, alerts, cards, and modals, ensuring visual consistency and accessibility across the application.</a:t>
            </a:r>
            <a:endParaRPr lang="en-US" sz="1400" dirty="0"/>
          </a:p>
        </p:txBody>
      </p:sp>
      <p:pic>
        <p:nvPicPr>
          <p:cNvPr id="8" name="Image 1" descr="preencoded.png"/>
          <p:cNvPicPr>
            <a:picLocks noChangeAspect="1"/>
          </p:cNvPicPr>
          <p:nvPr/>
        </p:nvPicPr>
        <p:blipFill>
          <a:blip r:embed="rId4"/>
          <a:stretch>
            <a:fillRect/>
          </a:stretch>
        </p:blipFill>
        <p:spPr>
          <a:xfrm>
            <a:off x="7542371" y="3685461"/>
            <a:ext cx="3014305" cy="1837015"/>
          </a:xfrm>
          <a:prstGeom prst="rect">
            <a:avLst/>
          </a:prstGeom>
        </p:spPr>
      </p:pic>
      <p:sp>
        <p:nvSpPr>
          <p:cNvPr id="9" name="Rectangle 8">
            <a:extLst>
              <a:ext uri="{FF2B5EF4-FFF2-40B4-BE49-F238E27FC236}">
                <a16:creationId xmlns:a16="http://schemas.microsoft.com/office/drawing/2014/main" id="{854C8A20-7A30-4F55-B857-5608CEAB2416}"/>
              </a:ext>
            </a:extLst>
          </p:cNvPr>
          <p:cNvSpPr/>
          <p:nvPr/>
        </p:nvSpPr>
        <p:spPr>
          <a:xfrm>
            <a:off x="12876028" y="7783033"/>
            <a:ext cx="1637414" cy="350874"/>
          </a:xfrm>
          <a:prstGeom prst="rect">
            <a:avLst/>
          </a:prstGeom>
          <a:solidFill>
            <a:srgbClr val="F6EBD4"/>
          </a:solidFill>
          <a:ln>
            <a:solidFill>
              <a:srgbClr val="F6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0218" y="620792"/>
            <a:ext cx="12487156" cy="599718"/>
          </a:xfrm>
          <a:prstGeom prst="rect">
            <a:avLst/>
          </a:prstGeom>
          <a:noFill/>
          <a:ln/>
        </p:spPr>
        <p:txBody>
          <a:bodyPr wrap="none" lIns="0" tIns="0" rIns="0" bIns="0" rtlCol="0" anchor="t"/>
          <a:lstStyle/>
          <a:p>
            <a:pPr marL="0" indent="0" algn="l">
              <a:lnSpc>
                <a:spcPts val="4700"/>
              </a:lnSpc>
              <a:buNone/>
            </a:pPr>
            <a:r>
              <a:rPr lang="en-US" sz="3750" dirty="0">
                <a:solidFill>
                  <a:srgbClr val="403011"/>
                </a:solidFill>
                <a:latin typeface="Brygada 1918 Semi Bold" pitchFamily="34" charset="0"/>
                <a:ea typeface="Brygada 1918 Semi Bold" pitchFamily="34" charset="-122"/>
                <a:cs typeface="Brygada 1918 Semi Bold" pitchFamily="34" charset="-120"/>
              </a:rPr>
              <a:t>Backend &amp; AI Technologies: Powering Intelligent Safety</a:t>
            </a:r>
            <a:endParaRPr lang="en-US" sz="3750" dirty="0"/>
          </a:p>
        </p:txBody>
      </p:sp>
      <p:sp>
        <p:nvSpPr>
          <p:cNvPr id="3" name="Shape 1"/>
          <p:cNvSpPr/>
          <p:nvPr/>
        </p:nvSpPr>
        <p:spPr>
          <a:xfrm>
            <a:off x="790218" y="1604248"/>
            <a:ext cx="4222075" cy="3730704"/>
          </a:xfrm>
          <a:prstGeom prst="roundRect">
            <a:avLst>
              <a:gd name="adj" fmla="val 7716"/>
            </a:avLst>
          </a:prstGeom>
          <a:solidFill>
            <a:srgbClr val="626C3B"/>
          </a:solidFill>
          <a:ln w="7620">
            <a:solidFill>
              <a:srgbClr val="626C3B"/>
            </a:solidFill>
            <a:prstDash val="solid"/>
          </a:ln>
        </p:spPr>
      </p:sp>
      <p:sp>
        <p:nvSpPr>
          <p:cNvPr id="4" name="Shape 2"/>
          <p:cNvSpPr/>
          <p:nvPr/>
        </p:nvSpPr>
        <p:spPr>
          <a:xfrm>
            <a:off x="989648" y="1803678"/>
            <a:ext cx="575667" cy="575667"/>
          </a:xfrm>
          <a:prstGeom prst="roundRect">
            <a:avLst>
              <a:gd name="adj" fmla="val 15882595"/>
            </a:avLst>
          </a:prstGeom>
          <a:solidFill>
            <a:srgbClr val="626C3B"/>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7882" y="1961912"/>
            <a:ext cx="259080" cy="259080"/>
          </a:xfrm>
          <a:prstGeom prst="rect">
            <a:avLst/>
          </a:prstGeom>
        </p:spPr>
      </p:pic>
      <p:sp>
        <p:nvSpPr>
          <p:cNvPr id="6" name="Text 3"/>
          <p:cNvSpPr/>
          <p:nvPr/>
        </p:nvSpPr>
        <p:spPr>
          <a:xfrm>
            <a:off x="989648" y="2571155"/>
            <a:ext cx="2727484" cy="299799"/>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Brygada 1918 Semi Bold" pitchFamily="34" charset="0"/>
                <a:ea typeface="Brygada 1918 Semi Bold" pitchFamily="34" charset="-122"/>
                <a:cs typeface="Brygada 1918 Semi Bold" pitchFamily="34" charset="-120"/>
              </a:rPr>
              <a:t>Python/FastAPI or Flask</a:t>
            </a:r>
            <a:endParaRPr lang="en-US" sz="1850" dirty="0"/>
          </a:p>
        </p:txBody>
      </p:sp>
      <p:sp>
        <p:nvSpPr>
          <p:cNvPr id="7" name="Text 4"/>
          <p:cNvSpPr/>
          <p:nvPr/>
        </p:nvSpPr>
        <p:spPr>
          <a:xfrm>
            <a:off x="989648" y="2986088"/>
            <a:ext cx="3823216" cy="1842373"/>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Brygada 1918" pitchFamily="34" charset="0"/>
                <a:ea typeface="Brygada 1918" pitchFamily="34" charset="-122"/>
                <a:cs typeface="Brygada 1918" pitchFamily="34" charset="-120"/>
              </a:rPr>
              <a:t>Handles all routing, complex logic, and secure server communication. FastAPI is preferred for its high performance, leveraging asynchronous support for efficient data processing and responsiveness.</a:t>
            </a:r>
            <a:endParaRPr lang="en-US" sz="1500" dirty="0"/>
          </a:p>
        </p:txBody>
      </p:sp>
      <p:sp>
        <p:nvSpPr>
          <p:cNvPr id="8" name="Shape 5"/>
          <p:cNvSpPr/>
          <p:nvPr/>
        </p:nvSpPr>
        <p:spPr>
          <a:xfrm>
            <a:off x="5204103" y="1604248"/>
            <a:ext cx="4222075" cy="3730704"/>
          </a:xfrm>
          <a:prstGeom prst="roundRect">
            <a:avLst>
              <a:gd name="adj" fmla="val 7716"/>
            </a:avLst>
          </a:prstGeom>
          <a:solidFill>
            <a:srgbClr val="626C3B"/>
          </a:solidFill>
          <a:ln w="7620">
            <a:solidFill>
              <a:srgbClr val="83792E"/>
            </a:solidFill>
            <a:prstDash val="solid"/>
          </a:ln>
        </p:spPr>
      </p:sp>
      <p:sp>
        <p:nvSpPr>
          <p:cNvPr id="9" name="Shape 6"/>
          <p:cNvSpPr/>
          <p:nvPr/>
        </p:nvSpPr>
        <p:spPr>
          <a:xfrm>
            <a:off x="5403533" y="1803678"/>
            <a:ext cx="575667" cy="575667"/>
          </a:xfrm>
          <a:prstGeom prst="roundRect">
            <a:avLst>
              <a:gd name="adj" fmla="val 15882595"/>
            </a:avLst>
          </a:prstGeom>
          <a:solidFill>
            <a:srgbClr val="83792E"/>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561767" y="1961912"/>
            <a:ext cx="259080" cy="259080"/>
          </a:xfrm>
          <a:prstGeom prst="rect">
            <a:avLst/>
          </a:prstGeom>
        </p:spPr>
      </p:pic>
      <p:sp>
        <p:nvSpPr>
          <p:cNvPr id="11" name="Text 7"/>
          <p:cNvSpPr/>
          <p:nvPr/>
        </p:nvSpPr>
        <p:spPr>
          <a:xfrm>
            <a:off x="5403533" y="2571155"/>
            <a:ext cx="2398871" cy="299799"/>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Brygada 1918 Semi Bold" pitchFamily="34" charset="0"/>
                <a:ea typeface="Brygada 1918 Semi Bold" pitchFamily="34" charset="-122"/>
                <a:cs typeface="Brygada 1918 Semi Bold" pitchFamily="34" charset="-120"/>
              </a:rPr>
              <a:t>Public APIs</a:t>
            </a:r>
            <a:endParaRPr lang="en-US" sz="1850" dirty="0"/>
          </a:p>
        </p:txBody>
      </p:sp>
      <p:sp>
        <p:nvSpPr>
          <p:cNvPr id="12" name="Text 8"/>
          <p:cNvSpPr/>
          <p:nvPr/>
        </p:nvSpPr>
        <p:spPr>
          <a:xfrm>
            <a:off x="5403533" y="2986088"/>
            <a:ext cx="3823216" cy="2149435"/>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Brygada 1918" pitchFamily="34" charset="0"/>
                <a:ea typeface="Brygada 1918" pitchFamily="34" charset="-122"/>
                <a:cs typeface="Brygada 1918" pitchFamily="34" charset="-120"/>
              </a:rPr>
              <a:t>We integrate with APIs from IMD, Open-Meteo, and OpenWeatherMap for crucial weather and disaster data. OpenStreetMap's Overpass API and OpenRouteService provide essential infrastructure details and facilitate safe evacuation route generation.</a:t>
            </a:r>
            <a:endParaRPr lang="en-US" sz="1500" dirty="0"/>
          </a:p>
        </p:txBody>
      </p:sp>
      <p:sp>
        <p:nvSpPr>
          <p:cNvPr id="13" name="Shape 9"/>
          <p:cNvSpPr/>
          <p:nvPr/>
        </p:nvSpPr>
        <p:spPr>
          <a:xfrm>
            <a:off x="9617988" y="1604248"/>
            <a:ext cx="4222075" cy="3730704"/>
          </a:xfrm>
          <a:prstGeom prst="roundRect">
            <a:avLst>
              <a:gd name="adj" fmla="val 7716"/>
            </a:avLst>
          </a:prstGeom>
          <a:solidFill>
            <a:srgbClr val="626C3B"/>
          </a:solidFill>
          <a:ln w="7620">
            <a:solidFill>
              <a:srgbClr val="E8AF3B"/>
            </a:solidFill>
            <a:prstDash val="solid"/>
          </a:ln>
        </p:spPr>
      </p:sp>
      <p:sp>
        <p:nvSpPr>
          <p:cNvPr id="14" name="Shape 10"/>
          <p:cNvSpPr/>
          <p:nvPr/>
        </p:nvSpPr>
        <p:spPr>
          <a:xfrm>
            <a:off x="9817418" y="1803678"/>
            <a:ext cx="575667" cy="575667"/>
          </a:xfrm>
          <a:prstGeom prst="roundRect">
            <a:avLst>
              <a:gd name="adj" fmla="val 15882595"/>
            </a:avLst>
          </a:prstGeom>
          <a:solidFill>
            <a:srgbClr val="E8AF3B"/>
          </a:solidFill>
          <a:ln/>
        </p:spPr>
      </p:sp>
      <p:pic>
        <p:nvPicPr>
          <p:cNvPr id="15"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9975652" y="1961912"/>
            <a:ext cx="259080" cy="259080"/>
          </a:xfrm>
          <a:prstGeom prst="rect">
            <a:avLst/>
          </a:prstGeom>
        </p:spPr>
      </p:pic>
      <p:sp>
        <p:nvSpPr>
          <p:cNvPr id="16" name="Text 11"/>
          <p:cNvSpPr/>
          <p:nvPr/>
        </p:nvSpPr>
        <p:spPr>
          <a:xfrm>
            <a:off x="9817418" y="2571155"/>
            <a:ext cx="2990731" cy="299799"/>
          </a:xfrm>
          <a:prstGeom prst="rect">
            <a:avLst/>
          </a:prstGeom>
          <a:noFill/>
          <a:ln/>
        </p:spPr>
        <p:txBody>
          <a:bodyPr wrap="none" lIns="0" tIns="0" rIns="0" bIns="0" rtlCol="0" anchor="t"/>
          <a:lstStyle/>
          <a:p>
            <a:pPr marL="0" indent="0" algn="l">
              <a:lnSpc>
                <a:spcPts val="2350"/>
              </a:lnSpc>
              <a:buNone/>
            </a:pPr>
            <a:r>
              <a:rPr lang="en-US" sz="1850" dirty="0">
                <a:solidFill>
                  <a:srgbClr val="FFFFFF"/>
                </a:solidFill>
                <a:latin typeface="Brygada 1918 Semi Bold" pitchFamily="34" charset="0"/>
                <a:ea typeface="Brygada 1918 Semi Bold" pitchFamily="34" charset="-122"/>
                <a:cs typeface="Brygada 1918 Semi Bold" pitchFamily="34" charset="-120"/>
              </a:rPr>
              <a:t>AI (LLM Service Providers)</a:t>
            </a:r>
            <a:endParaRPr lang="en-US" sz="1850" dirty="0"/>
          </a:p>
        </p:txBody>
      </p:sp>
      <p:sp>
        <p:nvSpPr>
          <p:cNvPr id="17" name="Text 12"/>
          <p:cNvSpPr/>
          <p:nvPr/>
        </p:nvSpPr>
        <p:spPr>
          <a:xfrm>
            <a:off x="9817418" y="2986088"/>
            <a:ext cx="3823216" cy="1842373"/>
          </a:xfrm>
          <a:prstGeom prst="rect">
            <a:avLst/>
          </a:prstGeom>
          <a:noFill/>
          <a:ln/>
        </p:spPr>
        <p:txBody>
          <a:bodyPr wrap="square" lIns="0" tIns="0" rIns="0" bIns="0" rtlCol="0" anchor="t"/>
          <a:lstStyle/>
          <a:p>
            <a:pPr marL="0" indent="0" algn="l">
              <a:lnSpc>
                <a:spcPts val="2400"/>
              </a:lnSpc>
              <a:buNone/>
            </a:pPr>
            <a:r>
              <a:rPr lang="en-US" sz="1500" dirty="0">
                <a:solidFill>
                  <a:srgbClr val="FFFFFF"/>
                </a:solidFill>
                <a:latin typeface="Brygada 1918" pitchFamily="34" charset="0"/>
                <a:ea typeface="Brygada 1918" pitchFamily="34" charset="-122"/>
                <a:cs typeface="Brygada 1918" pitchFamily="34" charset="-120"/>
              </a:rPr>
              <a:t>Utilizes Large Language Models (LLMs) for sophisticated risk predictions and generates personalized, NDMA-aligned guidance, such as "Avoid flood zones," "Pack essentials," and "Locate nearest shelter."</a:t>
            </a:r>
            <a:endParaRPr lang="en-US" sz="1500" dirty="0"/>
          </a:p>
        </p:txBody>
      </p:sp>
      <p:sp>
        <p:nvSpPr>
          <p:cNvPr id="18" name="Text 13"/>
          <p:cNvSpPr/>
          <p:nvPr/>
        </p:nvSpPr>
        <p:spPr>
          <a:xfrm>
            <a:off x="790218" y="5550813"/>
            <a:ext cx="13049964" cy="921187"/>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19" name="Text 14"/>
          <p:cNvSpPr/>
          <p:nvPr/>
        </p:nvSpPr>
        <p:spPr>
          <a:xfrm>
            <a:off x="790218" y="6687860"/>
            <a:ext cx="13049964" cy="921187"/>
          </a:xfrm>
          <a:prstGeom prst="rect">
            <a:avLst/>
          </a:prstGeom>
          <a:noFill/>
          <a:ln/>
        </p:spPr>
        <p:txBody>
          <a:bodyPr wrap="square" lIns="0" tIns="0" rIns="0" bIns="0" rtlCol="0" anchor="t"/>
          <a:lstStyle/>
          <a:p>
            <a:pPr marL="0" indent="0" algn="l">
              <a:lnSpc>
                <a:spcPts val="2400"/>
              </a:lnSpc>
              <a:buNone/>
            </a:pPr>
            <a:r>
              <a:rPr lang="en-US" sz="1500" dirty="0">
                <a:solidFill>
                  <a:srgbClr val="403011"/>
                </a:solidFill>
                <a:latin typeface="Brygada 1918" pitchFamily="34" charset="0"/>
                <a:ea typeface="Brygada 1918" pitchFamily="34" charset="-122"/>
                <a:cs typeface="Brygada 1918" pitchFamily="34" charset="-120"/>
              </a:rPr>
              <a:t>Beyond the core, we implement </a:t>
            </a:r>
            <a:r>
              <a:rPr lang="en-US" sz="1500" b="1" dirty="0">
                <a:solidFill>
                  <a:srgbClr val="403011"/>
                </a:solidFill>
                <a:latin typeface="Brygada 1918" pitchFamily="34" charset="0"/>
                <a:ea typeface="Brygada 1918" pitchFamily="34" charset="-122"/>
                <a:cs typeface="Brygada 1918" pitchFamily="34" charset="-120"/>
              </a:rPr>
              <a:t>WebSockets/Polling</a:t>
            </a:r>
            <a:r>
              <a:rPr lang="en-US" sz="1500" dirty="0">
                <a:solidFill>
                  <a:srgbClr val="403011"/>
                </a:solidFill>
                <a:latin typeface="Brygada 1918" pitchFamily="34" charset="0"/>
                <a:ea typeface="Brygada 1918" pitchFamily="34" charset="-122"/>
                <a:cs typeface="Brygada 1918" pitchFamily="34" charset="-120"/>
              </a:rPr>
              <a:t> for persistent, low-latency communication to deliver real-time location and alert data. </a:t>
            </a:r>
            <a:r>
              <a:rPr lang="en-US" sz="1500" b="1" dirty="0">
                <a:solidFill>
                  <a:srgbClr val="403011"/>
                </a:solidFill>
                <a:latin typeface="Brygada 1918" pitchFamily="34" charset="0"/>
                <a:ea typeface="Brygada 1918" pitchFamily="34" charset="-122"/>
                <a:cs typeface="Brygada 1918" pitchFamily="34" charset="-120"/>
              </a:rPr>
              <a:t>Advanced Geolocation</a:t>
            </a:r>
            <a:r>
              <a:rPr lang="en-US" sz="1500" dirty="0">
                <a:solidFill>
                  <a:srgbClr val="403011"/>
                </a:solidFill>
                <a:latin typeface="Brygada 1918" pitchFamily="34" charset="0"/>
                <a:ea typeface="Brygada 1918" pitchFamily="34" charset="-122"/>
                <a:cs typeface="Brygada 1918" pitchFamily="34" charset="-120"/>
              </a:rPr>
              <a:t> leverages mobile device GPS and browser Geolocation APIs for precise user position data. </a:t>
            </a:r>
            <a:r>
              <a:rPr lang="en-US" sz="1500" b="1" dirty="0">
                <a:solidFill>
                  <a:srgbClr val="403011"/>
                </a:solidFill>
                <a:latin typeface="Brygada 1918" pitchFamily="34" charset="0"/>
                <a:ea typeface="Brygada 1918" pitchFamily="34" charset="-122"/>
                <a:cs typeface="Brygada 1918" pitchFamily="34" charset="-120"/>
              </a:rPr>
              <a:t>Data Aggregation</a:t>
            </a:r>
            <a:r>
              <a:rPr lang="en-US" sz="1500" dirty="0">
                <a:solidFill>
                  <a:srgbClr val="403011"/>
                </a:solidFill>
                <a:latin typeface="Brygada 1918" pitchFamily="34" charset="0"/>
                <a:ea typeface="Brygada 1918" pitchFamily="34" charset="-122"/>
                <a:cs typeface="Brygada 1918" pitchFamily="34" charset="-120"/>
              </a:rPr>
              <a:t> involves secure, server-side processing to handle and anonymize mass user location data, crucial for the Crowd Detection feature.</a:t>
            </a:r>
            <a:endParaRPr lang="en-US" sz="1500" dirty="0"/>
          </a:p>
        </p:txBody>
      </p:sp>
      <p:sp>
        <p:nvSpPr>
          <p:cNvPr id="20" name="Rectangle 19">
            <a:extLst>
              <a:ext uri="{FF2B5EF4-FFF2-40B4-BE49-F238E27FC236}">
                <a16:creationId xmlns:a16="http://schemas.microsoft.com/office/drawing/2014/main" id="{F2892F47-ED81-477D-8B5E-5A294DA81C1E}"/>
              </a:ext>
            </a:extLst>
          </p:cNvPr>
          <p:cNvSpPr/>
          <p:nvPr/>
        </p:nvSpPr>
        <p:spPr>
          <a:xfrm>
            <a:off x="12876028" y="7783033"/>
            <a:ext cx="1637414" cy="350874"/>
          </a:xfrm>
          <a:prstGeom prst="rect">
            <a:avLst/>
          </a:prstGeom>
          <a:solidFill>
            <a:srgbClr val="F6EBD4"/>
          </a:solidFill>
          <a:ln>
            <a:solidFill>
              <a:srgbClr val="F6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3303" y="744974"/>
            <a:ext cx="12872918" cy="509588"/>
          </a:xfrm>
          <a:prstGeom prst="rect">
            <a:avLst/>
          </a:prstGeom>
          <a:noFill/>
          <a:ln/>
        </p:spPr>
        <p:txBody>
          <a:bodyPr wrap="none" lIns="0" tIns="0" rIns="0" bIns="0" rtlCol="0" anchor="t"/>
          <a:lstStyle/>
          <a:p>
            <a:pPr marL="0" indent="0" algn="l">
              <a:lnSpc>
                <a:spcPts val="4000"/>
              </a:lnSpc>
              <a:buNone/>
            </a:pPr>
            <a:r>
              <a:rPr lang="en-US" sz="3200" dirty="0">
                <a:solidFill>
                  <a:srgbClr val="403011"/>
                </a:solidFill>
                <a:latin typeface="Brygada 1918 Semi Bold" pitchFamily="34" charset="0"/>
                <a:ea typeface="Brygada 1918 Semi Bold" pitchFamily="34" charset="-122"/>
                <a:cs typeface="Brygada 1918 Semi Bold" pitchFamily="34" charset="-120"/>
              </a:rPr>
              <a:t>Data Sources &amp; Mapping: Comprehensive and Reliable Information</a:t>
            </a:r>
            <a:endParaRPr lang="en-US" sz="3200" dirty="0"/>
          </a:p>
        </p:txBody>
      </p:sp>
      <p:sp>
        <p:nvSpPr>
          <p:cNvPr id="3" name="Text 1"/>
          <p:cNvSpPr/>
          <p:nvPr/>
        </p:nvSpPr>
        <p:spPr>
          <a:xfrm>
            <a:off x="713303" y="1662113"/>
            <a:ext cx="2517696" cy="305633"/>
          </a:xfrm>
          <a:prstGeom prst="rect">
            <a:avLst/>
          </a:prstGeom>
          <a:noFill/>
          <a:ln/>
        </p:spPr>
        <p:txBody>
          <a:bodyPr wrap="none" lIns="0" tIns="0" rIns="0" bIns="0" rtlCol="0" anchor="t"/>
          <a:lstStyle/>
          <a:p>
            <a:pPr marL="0" indent="0" algn="l">
              <a:lnSpc>
                <a:spcPts val="2400"/>
              </a:lnSpc>
              <a:buNone/>
            </a:pPr>
            <a:r>
              <a:rPr lang="en-US" sz="1900" dirty="0">
                <a:solidFill>
                  <a:srgbClr val="403011"/>
                </a:solidFill>
                <a:latin typeface="Brygada 1918 Semi Bold" pitchFamily="34" charset="0"/>
                <a:ea typeface="Brygada 1918 Semi Bold" pitchFamily="34" charset="-122"/>
                <a:cs typeface="Brygada 1918 Semi Bold" pitchFamily="34" charset="-120"/>
              </a:rPr>
              <a:t>Geocoding &amp; Weather</a:t>
            </a:r>
            <a:endParaRPr lang="en-US" sz="1900" dirty="0"/>
          </a:p>
        </p:txBody>
      </p:sp>
      <p:sp>
        <p:nvSpPr>
          <p:cNvPr id="4" name="Text 2"/>
          <p:cNvSpPr/>
          <p:nvPr/>
        </p:nvSpPr>
        <p:spPr>
          <a:xfrm>
            <a:off x="713303" y="2130743"/>
            <a:ext cx="4136946" cy="52149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403011"/>
                </a:solidFill>
                <a:latin typeface="Brygada 1918" pitchFamily="34" charset="0"/>
                <a:ea typeface="Brygada 1918" pitchFamily="34" charset="-122"/>
                <a:cs typeface="Brygada 1918" pitchFamily="34" charset="-120"/>
              </a:rPr>
              <a:t>Indian Meteorological Department (IMD) API: Official weather and disaster forecasts.</a:t>
            </a:r>
            <a:endParaRPr lang="en-US" sz="1250" dirty="0"/>
          </a:p>
        </p:txBody>
      </p:sp>
      <p:sp>
        <p:nvSpPr>
          <p:cNvPr id="5" name="Text 3"/>
          <p:cNvSpPr/>
          <p:nvPr/>
        </p:nvSpPr>
        <p:spPr>
          <a:xfrm>
            <a:off x="713303" y="2709267"/>
            <a:ext cx="4136946" cy="52149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403011"/>
                </a:solidFill>
                <a:latin typeface="Brygada 1918" pitchFamily="34" charset="0"/>
                <a:ea typeface="Brygada 1918" pitchFamily="34" charset="-122"/>
                <a:cs typeface="Brygada 1918" pitchFamily="34" charset="-120"/>
              </a:rPr>
              <a:t>Open-Meteo &amp; OpenWeatherMap API: Supplemental real-time weather data.</a:t>
            </a:r>
            <a:endParaRPr lang="en-US" sz="1250" dirty="0"/>
          </a:p>
        </p:txBody>
      </p:sp>
      <p:pic>
        <p:nvPicPr>
          <p:cNvPr id="6" name="Image 0" descr="preencoded.png"/>
          <p:cNvPicPr>
            <a:picLocks noChangeAspect="1"/>
          </p:cNvPicPr>
          <p:nvPr/>
        </p:nvPicPr>
        <p:blipFill>
          <a:blip r:embed="rId3"/>
          <a:stretch>
            <a:fillRect/>
          </a:stretch>
        </p:blipFill>
        <p:spPr>
          <a:xfrm>
            <a:off x="713303" y="3414117"/>
            <a:ext cx="3309461" cy="3309461"/>
          </a:xfrm>
          <a:prstGeom prst="rect">
            <a:avLst/>
          </a:prstGeom>
        </p:spPr>
      </p:pic>
      <p:sp>
        <p:nvSpPr>
          <p:cNvPr id="7" name="Text 4"/>
          <p:cNvSpPr/>
          <p:nvPr/>
        </p:nvSpPr>
        <p:spPr>
          <a:xfrm>
            <a:off x="5255538" y="1662113"/>
            <a:ext cx="2445782" cy="305633"/>
          </a:xfrm>
          <a:prstGeom prst="rect">
            <a:avLst/>
          </a:prstGeom>
          <a:noFill/>
          <a:ln/>
        </p:spPr>
        <p:txBody>
          <a:bodyPr wrap="none" lIns="0" tIns="0" rIns="0" bIns="0" rtlCol="0" anchor="t"/>
          <a:lstStyle/>
          <a:p>
            <a:pPr marL="0" indent="0" algn="l">
              <a:lnSpc>
                <a:spcPts val="2400"/>
              </a:lnSpc>
              <a:buNone/>
            </a:pPr>
            <a:r>
              <a:rPr lang="en-US" sz="1900" dirty="0">
                <a:solidFill>
                  <a:srgbClr val="403011"/>
                </a:solidFill>
                <a:latin typeface="Brygada 1918 Semi Bold" pitchFamily="34" charset="0"/>
                <a:ea typeface="Brygada 1918 Semi Bold" pitchFamily="34" charset="-122"/>
                <a:cs typeface="Brygada 1918 Semi Bold" pitchFamily="34" charset="-120"/>
              </a:rPr>
              <a:t>Mapping &amp; Routing</a:t>
            </a:r>
            <a:endParaRPr lang="en-US" sz="1900" dirty="0"/>
          </a:p>
        </p:txBody>
      </p:sp>
      <p:sp>
        <p:nvSpPr>
          <p:cNvPr id="8" name="Text 5"/>
          <p:cNvSpPr/>
          <p:nvPr/>
        </p:nvSpPr>
        <p:spPr>
          <a:xfrm>
            <a:off x="5255538" y="2130743"/>
            <a:ext cx="4135636" cy="52149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403011"/>
                </a:solidFill>
                <a:latin typeface="Brygada 1918" pitchFamily="34" charset="0"/>
                <a:ea typeface="Brygada 1918" pitchFamily="34" charset="-122"/>
                <a:cs typeface="Brygada 1918" pitchFamily="34" charset="-120"/>
              </a:rPr>
              <a:t>OpenStreetMap (OSM) with Leaflet.js: Detailed, open-source mapping for India.</a:t>
            </a:r>
            <a:endParaRPr lang="en-US" sz="1250" dirty="0"/>
          </a:p>
        </p:txBody>
      </p:sp>
      <p:sp>
        <p:nvSpPr>
          <p:cNvPr id="9" name="Text 6"/>
          <p:cNvSpPr/>
          <p:nvPr/>
        </p:nvSpPr>
        <p:spPr>
          <a:xfrm>
            <a:off x="5255538" y="2709267"/>
            <a:ext cx="4135636" cy="52149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403011"/>
                </a:solidFill>
                <a:latin typeface="Brygada 1918" pitchFamily="34" charset="0"/>
                <a:ea typeface="Brygada 1918" pitchFamily="34" charset="-122"/>
                <a:cs typeface="Brygada 1918" pitchFamily="34" charset="-120"/>
              </a:rPr>
              <a:t>OpenStreetMap Overpass API: Advanced querying of OSM data for specific infrastructure.</a:t>
            </a:r>
            <a:endParaRPr lang="en-US" sz="1250" dirty="0"/>
          </a:p>
        </p:txBody>
      </p:sp>
      <p:sp>
        <p:nvSpPr>
          <p:cNvPr id="10" name="Text 7"/>
          <p:cNvSpPr/>
          <p:nvPr/>
        </p:nvSpPr>
        <p:spPr>
          <a:xfrm>
            <a:off x="5255538" y="3287792"/>
            <a:ext cx="4135636" cy="52149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403011"/>
                </a:solidFill>
                <a:latin typeface="Brygada 1918" pitchFamily="34" charset="0"/>
                <a:ea typeface="Brygada 1918" pitchFamily="34" charset="-122"/>
                <a:cs typeface="Brygada 1918" pitchFamily="34" charset="-120"/>
              </a:rPr>
              <a:t>OpenRouteService or OSRM: Optimized routing algorithms for safe path generation.</a:t>
            </a:r>
            <a:endParaRPr lang="en-US" sz="1250" dirty="0"/>
          </a:p>
        </p:txBody>
      </p:sp>
      <p:pic>
        <p:nvPicPr>
          <p:cNvPr id="11" name="Image 1" descr="preencoded.png"/>
          <p:cNvPicPr>
            <a:picLocks noChangeAspect="1"/>
          </p:cNvPicPr>
          <p:nvPr/>
        </p:nvPicPr>
        <p:blipFill>
          <a:blip r:embed="rId4"/>
          <a:stretch>
            <a:fillRect/>
          </a:stretch>
        </p:blipFill>
        <p:spPr>
          <a:xfrm>
            <a:off x="5255538" y="3992642"/>
            <a:ext cx="3308509" cy="3308509"/>
          </a:xfrm>
          <a:prstGeom prst="rect">
            <a:avLst/>
          </a:prstGeom>
        </p:spPr>
      </p:pic>
      <p:sp>
        <p:nvSpPr>
          <p:cNvPr id="12" name="Text 8"/>
          <p:cNvSpPr/>
          <p:nvPr/>
        </p:nvSpPr>
        <p:spPr>
          <a:xfrm>
            <a:off x="9796463" y="1662113"/>
            <a:ext cx="2445782" cy="305633"/>
          </a:xfrm>
          <a:prstGeom prst="rect">
            <a:avLst/>
          </a:prstGeom>
          <a:noFill/>
          <a:ln/>
        </p:spPr>
        <p:txBody>
          <a:bodyPr wrap="none" lIns="0" tIns="0" rIns="0" bIns="0" rtlCol="0" anchor="t"/>
          <a:lstStyle/>
          <a:p>
            <a:pPr marL="0" indent="0" algn="l">
              <a:lnSpc>
                <a:spcPts val="2400"/>
              </a:lnSpc>
              <a:buNone/>
            </a:pPr>
            <a:r>
              <a:rPr lang="en-US" sz="1900" dirty="0">
                <a:solidFill>
                  <a:srgbClr val="403011"/>
                </a:solidFill>
                <a:latin typeface="Brygada 1918 Semi Bold" pitchFamily="34" charset="0"/>
                <a:ea typeface="Brygada 1918 Semi Bold" pitchFamily="34" charset="-122"/>
                <a:cs typeface="Brygada 1918 Semi Bold" pitchFamily="34" charset="-120"/>
              </a:rPr>
              <a:t>Additional Data</a:t>
            </a:r>
            <a:endParaRPr lang="en-US" sz="1900" dirty="0"/>
          </a:p>
        </p:txBody>
      </p:sp>
      <p:sp>
        <p:nvSpPr>
          <p:cNvPr id="13" name="Text 9"/>
          <p:cNvSpPr/>
          <p:nvPr/>
        </p:nvSpPr>
        <p:spPr>
          <a:xfrm>
            <a:off x="9796463" y="2130743"/>
            <a:ext cx="4135636" cy="52149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403011"/>
                </a:solidFill>
                <a:latin typeface="Brygada 1918" pitchFamily="34" charset="0"/>
                <a:ea typeface="Brygada 1918" pitchFamily="34" charset="-122"/>
                <a:cs typeface="Brygada 1918" pitchFamily="34" charset="-120"/>
              </a:rPr>
              <a:t>ISRO satellite data: Provides critical geospatial and disaster monitoring imagery.</a:t>
            </a:r>
            <a:endParaRPr lang="en-US" sz="1250" dirty="0"/>
          </a:p>
        </p:txBody>
      </p:sp>
      <p:sp>
        <p:nvSpPr>
          <p:cNvPr id="14" name="Text 10"/>
          <p:cNvSpPr/>
          <p:nvPr/>
        </p:nvSpPr>
        <p:spPr>
          <a:xfrm>
            <a:off x="9796463" y="2709267"/>
            <a:ext cx="4135636" cy="52149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403011"/>
                </a:solidFill>
                <a:latin typeface="Brygada 1918" pitchFamily="34" charset="0"/>
                <a:ea typeface="Brygada 1918" pitchFamily="34" charset="-122"/>
                <a:cs typeface="Brygada 1918" pitchFamily="34" charset="-120"/>
              </a:rPr>
              <a:t>NDMA guidelines: Ensures all emergency guidance is official and effective.</a:t>
            </a:r>
            <a:endParaRPr lang="en-US" sz="1250" dirty="0"/>
          </a:p>
        </p:txBody>
      </p:sp>
      <p:pic>
        <p:nvPicPr>
          <p:cNvPr id="15" name="Image 2" descr="preencoded.png"/>
          <p:cNvPicPr>
            <a:picLocks noChangeAspect="1"/>
          </p:cNvPicPr>
          <p:nvPr/>
        </p:nvPicPr>
        <p:blipFill>
          <a:blip r:embed="rId5"/>
          <a:stretch>
            <a:fillRect/>
          </a:stretch>
        </p:blipFill>
        <p:spPr>
          <a:xfrm>
            <a:off x="9796463" y="3414117"/>
            <a:ext cx="3308509" cy="3308509"/>
          </a:xfrm>
          <a:prstGeom prst="rect">
            <a:avLst/>
          </a:prstGeom>
        </p:spPr>
      </p:pic>
      <p:sp>
        <p:nvSpPr>
          <p:cNvPr id="16" name="Rectangle 15">
            <a:extLst>
              <a:ext uri="{FF2B5EF4-FFF2-40B4-BE49-F238E27FC236}">
                <a16:creationId xmlns:a16="http://schemas.microsoft.com/office/drawing/2014/main" id="{65A9A962-3B9A-484B-99AE-9CF9BDA34E2C}"/>
              </a:ext>
            </a:extLst>
          </p:cNvPr>
          <p:cNvSpPr/>
          <p:nvPr/>
        </p:nvSpPr>
        <p:spPr>
          <a:xfrm>
            <a:off x="12876028" y="7783033"/>
            <a:ext cx="1637414" cy="350874"/>
          </a:xfrm>
          <a:prstGeom prst="rect">
            <a:avLst/>
          </a:prstGeom>
          <a:solidFill>
            <a:srgbClr val="F6EBD4"/>
          </a:solidFill>
          <a:ln>
            <a:solidFill>
              <a:srgbClr val="F6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60239"/>
            <a:ext cx="12222361" cy="708779"/>
          </a:xfrm>
          <a:prstGeom prst="rect">
            <a:avLst/>
          </a:prstGeom>
          <a:noFill/>
          <a:ln/>
        </p:spPr>
        <p:txBody>
          <a:bodyPr wrap="none" lIns="0" tIns="0" rIns="0" bIns="0" rtlCol="0" anchor="t"/>
          <a:lstStyle/>
          <a:p>
            <a:pPr marL="0" indent="0" algn="l">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User Flow: Getting Critical Safety Information</a:t>
            </a:r>
            <a:endParaRPr lang="en-US" sz="4450" dirty="0"/>
          </a:p>
        </p:txBody>
      </p:sp>
      <p:sp>
        <p:nvSpPr>
          <p:cNvPr id="4" name="Shape 2"/>
          <p:cNvSpPr/>
          <p:nvPr/>
        </p:nvSpPr>
        <p:spPr>
          <a:xfrm>
            <a:off x="793790" y="2477691"/>
            <a:ext cx="6407944" cy="30480"/>
          </a:xfrm>
          <a:prstGeom prst="rect">
            <a:avLst/>
          </a:prstGeom>
          <a:solidFill>
            <a:srgbClr val="626C3B"/>
          </a:solidFill>
          <a:ln/>
        </p:spPr>
      </p:sp>
      <p:sp>
        <p:nvSpPr>
          <p:cNvPr id="5" name="Text 3"/>
          <p:cNvSpPr/>
          <p:nvPr/>
        </p:nvSpPr>
        <p:spPr>
          <a:xfrm>
            <a:off x="793790" y="26519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1. Access &amp; Input</a:t>
            </a:r>
            <a:endParaRPr lang="en-US" sz="2200" dirty="0"/>
          </a:p>
        </p:txBody>
      </p:sp>
      <p:sp>
        <p:nvSpPr>
          <p:cNvPr id="6" name="Text 4"/>
          <p:cNvSpPr/>
          <p:nvPr/>
        </p:nvSpPr>
        <p:spPr>
          <a:xfrm>
            <a:off x="793790" y="3142417"/>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Users navigate to the SafeRoute web application and input their current location, either by typing a city/district or allowing precise GPS coordinates.</a:t>
            </a:r>
            <a:endParaRPr lang="en-US" sz="1750" dirty="0"/>
          </a:p>
        </p:txBody>
      </p:sp>
      <p:sp>
        <p:nvSpPr>
          <p:cNvPr id="8" name="Shape 6"/>
          <p:cNvSpPr/>
          <p:nvPr/>
        </p:nvSpPr>
        <p:spPr>
          <a:xfrm>
            <a:off x="7428548" y="2477691"/>
            <a:ext cx="6408063" cy="30480"/>
          </a:xfrm>
          <a:prstGeom prst="rect">
            <a:avLst/>
          </a:prstGeom>
          <a:solidFill>
            <a:srgbClr val="83792E"/>
          </a:solidFill>
          <a:ln/>
        </p:spPr>
      </p:sp>
      <p:sp>
        <p:nvSpPr>
          <p:cNvPr id="9" name="Text 7"/>
          <p:cNvSpPr/>
          <p:nvPr/>
        </p:nvSpPr>
        <p:spPr>
          <a:xfrm>
            <a:off x="7428548" y="2651998"/>
            <a:ext cx="2885361"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2. Initiate Calculation</a:t>
            </a:r>
            <a:endParaRPr lang="en-US" sz="2200" dirty="0"/>
          </a:p>
        </p:txBody>
      </p:sp>
      <p:sp>
        <p:nvSpPr>
          <p:cNvPr id="10" name="Text 8"/>
          <p:cNvSpPr/>
          <p:nvPr/>
        </p:nvSpPr>
        <p:spPr>
          <a:xfrm>
            <a:off x="7428548" y="3142417"/>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With a single click on "Confirm location," the user triggers the backend processing to assess their safety.</a:t>
            </a:r>
            <a:endParaRPr lang="en-US" sz="1750" dirty="0"/>
          </a:p>
        </p:txBody>
      </p:sp>
      <p:sp>
        <p:nvSpPr>
          <p:cNvPr id="11" name="Text 9"/>
          <p:cNvSpPr/>
          <p:nvPr/>
        </p:nvSpPr>
        <p:spPr>
          <a:xfrm>
            <a:off x="793790" y="4627959"/>
            <a:ext cx="226814" cy="283488"/>
          </a:xfrm>
          <a:prstGeom prst="rect">
            <a:avLst/>
          </a:prstGeom>
          <a:noFill/>
          <a:ln/>
        </p:spPr>
        <p:txBody>
          <a:bodyPr wrap="none" lIns="0" tIns="0" rIns="0" bIns="0" rtlCol="0" anchor="t"/>
          <a:lstStyle/>
          <a:p>
            <a:pPr marL="0" indent="0" algn="l">
              <a:lnSpc>
                <a:spcPts val="2850"/>
              </a:lnSpc>
              <a:buNone/>
            </a:pPr>
            <a:endParaRPr lang="en-US" sz="1750" dirty="0"/>
          </a:p>
        </p:txBody>
      </p:sp>
      <p:sp>
        <p:nvSpPr>
          <p:cNvPr id="12" name="Shape 10"/>
          <p:cNvSpPr/>
          <p:nvPr/>
        </p:nvSpPr>
        <p:spPr>
          <a:xfrm>
            <a:off x="793790" y="4983004"/>
            <a:ext cx="6407944" cy="30480"/>
          </a:xfrm>
          <a:prstGeom prst="rect">
            <a:avLst/>
          </a:prstGeom>
          <a:solidFill>
            <a:srgbClr val="E8AF3B"/>
          </a:solidFill>
          <a:ln/>
        </p:spPr>
      </p:sp>
      <p:sp>
        <p:nvSpPr>
          <p:cNvPr id="13" name="Text 11"/>
          <p:cNvSpPr/>
          <p:nvPr/>
        </p:nvSpPr>
        <p:spPr>
          <a:xfrm>
            <a:off x="793790" y="5157311"/>
            <a:ext cx="2966918"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3. Backend Processing</a:t>
            </a:r>
            <a:endParaRPr lang="en-US" sz="2200" dirty="0"/>
          </a:p>
        </p:txBody>
      </p:sp>
      <p:sp>
        <p:nvSpPr>
          <p:cNvPr id="14" name="Text 12"/>
          <p:cNvSpPr/>
          <p:nvPr/>
        </p:nvSpPr>
        <p:spPr>
          <a:xfrm>
            <a:off x="793790" y="5647730"/>
            <a:ext cx="6407944" cy="1451610"/>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The system geocodes the location, queries IMD and other weather APIs, and the LLM calculates the disaster risk. Concurrently, OSM identifies evacuation centers, and a safe evacuation route is calculated.</a:t>
            </a:r>
            <a:endParaRPr lang="en-US" sz="1750" dirty="0"/>
          </a:p>
        </p:txBody>
      </p:sp>
      <p:sp>
        <p:nvSpPr>
          <p:cNvPr id="15" name="Text 13"/>
          <p:cNvSpPr/>
          <p:nvPr/>
        </p:nvSpPr>
        <p:spPr>
          <a:xfrm>
            <a:off x="7428548" y="4627959"/>
            <a:ext cx="226814" cy="283488"/>
          </a:xfrm>
          <a:prstGeom prst="rect">
            <a:avLst/>
          </a:prstGeom>
          <a:noFill/>
          <a:ln/>
        </p:spPr>
        <p:txBody>
          <a:bodyPr wrap="none" lIns="0" tIns="0" rIns="0" bIns="0" rtlCol="0" anchor="t"/>
          <a:lstStyle/>
          <a:p>
            <a:pPr marL="0" indent="0" algn="l">
              <a:lnSpc>
                <a:spcPts val="2850"/>
              </a:lnSpc>
              <a:buNone/>
            </a:pPr>
            <a:endParaRPr lang="en-US" sz="1750" dirty="0"/>
          </a:p>
        </p:txBody>
      </p:sp>
      <p:sp>
        <p:nvSpPr>
          <p:cNvPr id="16" name="Shape 14"/>
          <p:cNvSpPr/>
          <p:nvPr/>
        </p:nvSpPr>
        <p:spPr>
          <a:xfrm>
            <a:off x="7428548" y="4983004"/>
            <a:ext cx="6408063" cy="30480"/>
          </a:xfrm>
          <a:prstGeom prst="rect">
            <a:avLst/>
          </a:prstGeom>
          <a:solidFill>
            <a:srgbClr val="CC914D"/>
          </a:solidFill>
          <a:ln/>
        </p:spPr>
      </p:sp>
      <p:sp>
        <p:nvSpPr>
          <p:cNvPr id="17" name="Text 15"/>
          <p:cNvSpPr/>
          <p:nvPr/>
        </p:nvSpPr>
        <p:spPr>
          <a:xfrm>
            <a:off x="7428548" y="515731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3011"/>
                </a:solidFill>
                <a:latin typeface="Brygada 1918 Semi Bold" pitchFamily="34" charset="0"/>
                <a:ea typeface="Brygada 1918 Semi Bold" pitchFamily="34" charset="-122"/>
                <a:cs typeface="Brygada 1918 Semi Bold" pitchFamily="34" charset="-120"/>
              </a:rPr>
              <a:t>4. Display Results</a:t>
            </a:r>
            <a:endParaRPr lang="en-US" sz="2200" dirty="0"/>
          </a:p>
        </p:txBody>
      </p:sp>
      <p:sp>
        <p:nvSpPr>
          <p:cNvPr id="18" name="Text 16"/>
          <p:cNvSpPr/>
          <p:nvPr/>
        </p:nvSpPr>
        <p:spPr>
          <a:xfrm>
            <a:off x="7428548" y="5647730"/>
            <a:ext cx="6408063" cy="1088708"/>
          </a:xfrm>
          <a:prstGeom prst="rect">
            <a:avLst/>
          </a:prstGeom>
          <a:noFill/>
          <a:ln/>
        </p:spPr>
        <p:txBody>
          <a:bodyPr wrap="square" lIns="0" tIns="0" rIns="0" bIns="0" rtlCol="0" anchor="t"/>
          <a:lstStyle/>
          <a:p>
            <a:pPr marL="0" indent="0" algn="l">
              <a:lnSpc>
                <a:spcPts val="2850"/>
              </a:lnSpc>
              <a:buNone/>
            </a:pPr>
            <a:r>
              <a:rPr lang="en-US" sz="1750" dirty="0">
                <a:solidFill>
                  <a:srgbClr val="403011"/>
                </a:solidFill>
                <a:latin typeface="Brygada 1918" pitchFamily="34" charset="0"/>
                <a:ea typeface="Brygada 1918" pitchFamily="34" charset="-122"/>
                <a:cs typeface="Brygada 1918" pitchFamily="34" charset="-120"/>
              </a:rPr>
              <a:t>The frontend rapidly displays the calculated risk level, an interactive map showcasing the personalized safe route, and AI-generated emergency guidance.</a:t>
            </a:r>
            <a:endParaRPr lang="en-US" sz="1750" dirty="0"/>
          </a:p>
        </p:txBody>
      </p:sp>
      <p:sp>
        <p:nvSpPr>
          <p:cNvPr id="19" name="Rectangle 18">
            <a:extLst>
              <a:ext uri="{FF2B5EF4-FFF2-40B4-BE49-F238E27FC236}">
                <a16:creationId xmlns:a16="http://schemas.microsoft.com/office/drawing/2014/main" id="{80E36A6F-4B97-4B6B-A72C-C3FBEC951E42}"/>
              </a:ext>
            </a:extLst>
          </p:cNvPr>
          <p:cNvSpPr/>
          <p:nvPr/>
        </p:nvSpPr>
        <p:spPr>
          <a:xfrm>
            <a:off x="12876028" y="7783033"/>
            <a:ext cx="1637414" cy="350874"/>
          </a:xfrm>
          <a:prstGeom prst="rect">
            <a:avLst/>
          </a:prstGeom>
          <a:solidFill>
            <a:srgbClr val="F6EBD4"/>
          </a:solidFill>
          <a:ln>
            <a:solidFill>
              <a:srgbClr val="F6E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1072</Words>
  <Application>Microsoft Office PowerPoint</Application>
  <PresentationFormat>Custom</PresentationFormat>
  <Paragraphs>93</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Consolas</vt:lpstr>
      <vt:lpstr>Brygada 1918 Semi Bold</vt:lpstr>
      <vt:lpstr>Brygada 1918</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joshua200877@gmail.com</cp:lastModifiedBy>
  <cp:revision>4</cp:revision>
  <dcterms:created xsi:type="dcterms:W3CDTF">2025-11-13T17:55:09Z</dcterms:created>
  <dcterms:modified xsi:type="dcterms:W3CDTF">2025-11-14T01:43:31Z</dcterms:modified>
</cp:coreProperties>
</file>